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4630400" cy="8229600"/>
  <p:notesSz cx="14630400" cy="82296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242121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9398" y="458458"/>
            <a:ext cx="11997292" cy="8545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1520" y="1892808"/>
            <a:ext cx="13167360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4630400" cy="8229600"/>
            <a:chOff x="0" y="0"/>
            <a:chExt cx="14630400" cy="82296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7315200" cy="8229600"/>
            </a:xfrm>
            <a:custGeom>
              <a:avLst/>
              <a:gdLst/>
              <a:ahLst/>
              <a:cxnLst/>
              <a:rect l="l" t="t" r="r" b="b"/>
              <a:pathLst>
                <a:path w="7315200" h="8229600">
                  <a:moveTo>
                    <a:pt x="0" y="8229600"/>
                  </a:moveTo>
                  <a:lnTo>
                    <a:pt x="7315200" y="8229600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822960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00" y="0"/>
              <a:ext cx="7315200" cy="82296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25023" y="2803067"/>
            <a:ext cx="5184140" cy="2621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1005205">
              <a:lnSpc>
                <a:spcPts val="5500"/>
              </a:lnSpc>
              <a:spcBef>
                <a:spcPts val="100"/>
              </a:spcBef>
              <a:tabLst>
                <a:tab pos="2307590" algn="l"/>
              </a:tabLst>
            </a:pPr>
            <a:r>
              <a:rPr dirty="0" sz="4400" spc="-10"/>
              <a:t>ADIDAS</a:t>
            </a:r>
            <a:r>
              <a:rPr dirty="0" sz="4400"/>
              <a:t>	</a:t>
            </a:r>
            <a:r>
              <a:rPr dirty="0" sz="4400" spc="-10"/>
              <a:t>SALES ANALYSIS</a:t>
            </a:r>
            <a:endParaRPr sz="4400"/>
          </a:p>
          <a:p>
            <a:pPr marL="12700" marR="5080">
              <a:lnSpc>
                <a:spcPct val="104800"/>
              </a:lnSpc>
              <a:spcBef>
                <a:spcPts val="635"/>
              </a:spcBef>
            </a:pPr>
            <a:r>
              <a:rPr dirty="0" sz="3500"/>
              <a:t>Power</a:t>
            </a:r>
            <a:r>
              <a:rPr dirty="0" sz="3500" spc="-50"/>
              <a:t> </a:t>
            </a:r>
            <a:r>
              <a:rPr dirty="0" sz="3500"/>
              <a:t>BI</a:t>
            </a:r>
            <a:r>
              <a:rPr dirty="0" sz="3500" spc="-45"/>
              <a:t> </a:t>
            </a:r>
            <a:r>
              <a:rPr dirty="0" sz="3500" spc="-10"/>
              <a:t>Retail Performance</a:t>
            </a:r>
            <a:r>
              <a:rPr dirty="0" sz="3500" spc="-140"/>
              <a:t> </a:t>
            </a:r>
            <a:r>
              <a:rPr dirty="0" sz="3500" spc="-10"/>
              <a:t>Dashboard</a:t>
            </a:r>
            <a:endParaRPr sz="3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4529" rIns="0" bIns="0" rtlCol="0" vert="horz">
            <a:spAutoFit/>
          </a:bodyPr>
          <a:lstStyle/>
          <a:p>
            <a:pPr marL="256540">
              <a:lnSpc>
                <a:spcPct val="100000"/>
              </a:lnSpc>
              <a:spcBef>
                <a:spcPts val="100"/>
              </a:spcBef>
            </a:pPr>
            <a:r>
              <a:rPr dirty="0" sz="3500"/>
              <a:t>Project</a:t>
            </a:r>
            <a:r>
              <a:rPr dirty="0" sz="3500" spc="-100"/>
              <a:t> </a:t>
            </a:r>
            <a:r>
              <a:rPr dirty="0" sz="3500"/>
              <a:t>Overview:</a:t>
            </a:r>
            <a:r>
              <a:rPr dirty="0" sz="3500" spc="-95"/>
              <a:t> </a:t>
            </a:r>
            <a:r>
              <a:rPr dirty="0" sz="3500"/>
              <a:t>Understanding</a:t>
            </a:r>
            <a:r>
              <a:rPr dirty="0" sz="3500" spc="-95"/>
              <a:t> </a:t>
            </a:r>
            <a:r>
              <a:rPr dirty="0" sz="3500"/>
              <a:t>Adidas</a:t>
            </a:r>
            <a:r>
              <a:rPr dirty="0" sz="3500" spc="-100"/>
              <a:t> </a:t>
            </a:r>
            <a:r>
              <a:rPr dirty="0" sz="3500"/>
              <a:t>US</a:t>
            </a:r>
            <a:r>
              <a:rPr dirty="0" sz="3500" spc="-95"/>
              <a:t> </a:t>
            </a:r>
            <a:r>
              <a:rPr dirty="0" sz="3500"/>
              <a:t>Sales</a:t>
            </a:r>
            <a:r>
              <a:rPr dirty="0" sz="3500" spc="-95"/>
              <a:t> </a:t>
            </a:r>
            <a:r>
              <a:rPr dirty="0" sz="3500" spc="-20"/>
              <a:t>Data</a:t>
            </a:r>
            <a:endParaRPr sz="3500"/>
          </a:p>
        </p:txBody>
      </p:sp>
      <p:sp>
        <p:nvSpPr>
          <p:cNvPr id="4" name="object 4" descr=""/>
          <p:cNvSpPr/>
          <p:nvPr/>
        </p:nvSpPr>
        <p:spPr>
          <a:xfrm>
            <a:off x="664131" y="1577581"/>
            <a:ext cx="3079115" cy="5997575"/>
          </a:xfrm>
          <a:custGeom>
            <a:avLst/>
            <a:gdLst/>
            <a:ahLst/>
            <a:cxnLst/>
            <a:rect l="l" t="t" r="r" b="b"/>
            <a:pathLst>
              <a:path w="3079115" h="5997575">
                <a:moveTo>
                  <a:pt x="2906572" y="0"/>
                </a:moveTo>
                <a:lnTo>
                  <a:pt x="172031" y="0"/>
                </a:lnTo>
                <a:lnTo>
                  <a:pt x="126519" y="6189"/>
                </a:lnTo>
                <a:lnTo>
                  <a:pt x="85486" y="23629"/>
                </a:lnTo>
                <a:lnTo>
                  <a:pt x="50625" y="50626"/>
                </a:lnTo>
                <a:lnTo>
                  <a:pt x="23628" y="85488"/>
                </a:lnTo>
                <a:lnTo>
                  <a:pt x="6189" y="126522"/>
                </a:lnTo>
                <a:lnTo>
                  <a:pt x="0" y="172034"/>
                </a:lnTo>
                <a:lnTo>
                  <a:pt x="0" y="5825388"/>
                </a:lnTo>
                <a:lnTo>
                  <a:pt x="6189" y="5870899"/>
                </a:lnTo>
                <a:lnTo>
                  <a:pt x="23628" y="5911930"/>
                </a:lnTo>
                <a:lnTo>
                  <a:pt x="50625" y="5946789"/>
                </a:lnTo>
                <a:lnTo>
                  <a:pt x="85486" y="5973783"/>
                </a:lnTo>
                <a:lnTo>
                  <a:pt x="126519" y="5991221"/>
                </a:lnTo>
                <a:lnTo>
                  <a:pt x="172031" y="5997409"/>
                </a:lnTo>
                <a:lnTo>
                  <a:pt x="2906572" y="5997409"/>
                </a:lnTo>
                <a:lnTo>
                  <a:pt x="2952083" y="5991221"/>
                </a:lnTo>
                <a:lnTo>
                  <a:pt x="2993114" y="5973783"/>
                </a:lnTo>
                <a:lnTo>
                  <a:pt x="3027973" y="5946789"/>
                </a:lnTo>
                <a:lnTo>
                  <a:pt x="3054968" y="5911930"/>
                </a:lnTo>
                <a:lnTo>
                  <a:pt x="3072405" y="5870899"/>
                </a:lnTo>
                <a:lnTo>
                  <a:pt x="3078594" y="5825388"/>
                </a:lnTo>
                <a:lnTo>
                  <a:pt x="3078594" y="172034"/>
                </a:lnTo>
                <a:lnTo>
                  <a:pt x="3072405" y="126522"/>
                </a:lnTo>
                <a:lnTo>
                  <a:pt x="3054968" y="85488"/>
                </a:lnTo>
                <a:lnTo>
                  <a:pt x="3027973" y="50626"/>
                </a:lnTo>
                <a:lnTo>
                  <a:pt x="2993114" y="23629"/>
                </a:lnTo>
                <a:lnTo>
                  <a:pt x="2952083" y="6189"/>
                </a:lnTo>
                <a:lnTo>
                  <a:pt x="2906572" y="0"/>
                </a:lnTo>
                <a:close/>
              </a:path>
            </a:pathLst>
          </a:custGeom>
          <a:solidFill>
            <a:srgbClr val="F10374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90269" y="1873999"/>
            <a:ext cx="1082675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 b="1">
                <a:solidFill>
                  <a:srgbClr val="FFFFFF"/>
                </a:solidFill>
                <a:latin typeface="Arial"/>
                <a:cs typeface="Arial"/>
              </a:rPr>
              <a:t>Objective</a:t>
            </a:r>
            <a:endParaRPr sz="18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890269" y="2372270"/>
            <a:ext cx="2622550" cy="4978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aim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analyze</a:t>
            </a:r>
            <a:r>
              <a:rPr dirty="0" sz="1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Adidas’s</a:t>
            </a:r>
            <a:r>
              <a:rPr dirty="0" sz="1850" spc="5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sales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performance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across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United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States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identify</a:t>
            </a:r>
            <a:r>
              <a:rPr dirty="0" sz="1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important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patterns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revenue,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profit,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product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demand,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 regional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performance.</a:t>
            </a:r>
            <a:r>
              <a:rPr dirty="0" sz="18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goal</a:t>
            </a:r>
            <a:r>
              <a:rPr dirty="0" sz="18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8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help</a:t>
            </a:r>
            <a:r>
              <a:rPr dirty="0" sz="185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understand</a:t>
            </a:r>
            <a:r>
              <a:rPr dirty="0" sz="185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2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drives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dirty="0" sz="185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where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improvements</a:t>
            </a:r>
            <a:r>
              <a:rPr dirty="0" sz="1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solidFill>
                  <a:srgbClr val="FFFFFF"/>
                </a:solidFill>
                <a:latin typeface="Arial"/>
                <a:cs typeface="Arial"/>
              </a:rPr>
              <a:t>can</a:t>
            </a:r>
            <a:r>
              <a:rPr dirty="0" sz="185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25">
                <a:solidFill>
                  <a:srgbClr val="FFFFFF"/>
                </a:solidFill>
                <a:latin typeface="Arial"/>
                <a:cs typeface="Arial"/>
              </a:rPr>
              <a:t>be </a:t>
            </a:r>
            <a:r>
              <a:rPr dirty="0" sz="1850" spc="-10">
                <a:solidFill>
                  <a:srgbClr val="FFFFFF"/>
                </a:solidFill>
                <a:latin typeface="Arial"/>
                <a:cs typeface="Arial"/>
              </a:rPr>
              <a:t>made.</a:t>
            </a:r>
            <a:endParaRPr sz="18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91838" y="2443645"/>
            <a:ext cx="6261620" cy="3470668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10902670" y="1577581"/>
            <a:ext cx="3079115" cy="5997575"/>
          </a:xfrm>
          <a:custGeom>
            <a:avLst/>
            <a:gdLst/>
            <a:ahLst/>
            <a:cxnLst/>
            <a:rect l="l" t="t" r="r" b="b"/>
            <a:pathLst>
              <a:path w="3079115" h="5997575">
                <a:moveTo>
                  <a:pt x="2906572" y="0"/>
                </a:moveTo>
                <a:lnTo>
                  <a:pt x="172031" y="0"/>
                </a:lnTo>
                <a:lnTo>
                  <a:pt x="126519" y="6189"/>
                </a:lnTo>
                <a:lnTo>
                  <a:pt x="85486" y="23629"/>
                </a:lnTo>
                <a:lnTo>
                  <a:pt x="50625" y="50626"/>
                </a:lnTo>
                <a:lnTo>
                  <a:pt x="23628" y="85488"/>
                </a:lnTo>
                <a:lnTo>
                  <a:pt x="6189" y="126522"/>
                </a:lnTo>
                <a:lnTo>
                  <a:pt x="0" y="172034"/>
                </a:lnTo>
                <a:lnTo>
                  <a:pt x="0" y="5825388"/>
                </a:lnTo>
                <a:lnTo>
                  <a:pt x="6189" y="5870899"/>
                </a:lnTo>
                <a:lnTo>
                  <a:pt x="23628" y="5911930"/>
                </a:lnTo>
                <a:lnTo>
                  <a:pt x="50625" y="5946789"/>
                </a:lnTo>
                <a:lnTo>
                  <a:pt x="85486" y="5973783"/>
                </a:lnTo>
                <a:lnTo>
                  <a:pt x="126519" y="5991221"/>
                </a:lnTo>
                <a:lnTo>
                  <a:pt x="172031" y="5997409"/>
                </a:lnTo>
                <a:lnTo>
                  <a:pt x="2906572" y="5997409"/>
                </a:lnTo>
                <a:lnTo>
                  <a:pt x="2952083" y="5991221"/>
                </a:lnTo>
                <a:lnTo>
                  <a:pt x="2993114" y="5973783"/>
                </a:lnTo>
                <a:lnTo>
                  <a:pt x="3027973" y="5946789"/>
                </a:lnTo>
                <a:lnTo>
                  <a:pt x="3054968" y="5911930"/>
                </a:lnTo>
                <a:lnTo>
                  <a:pt x="3072405" y="5870899"/>
                </a:lnTo>
                <a:lnTo>
                  <a:pt x="3078594" y="5825388"/>
                </a:lnTo>
                <a:lnTo>
                  <a:pt x="3078594" y="172034"/>
                </a:lnTo>
                <a:lnTo>
                  <a:pt x="3072405" y="126522"/>
                </a:lnTo>
                <a:lnTo>
                  <a:pt x="3054968" y="85488"/>
                </a:lnTo>
                <a:lnTo>
                  <a:pt x="3027973" y="50626"/>
                </a:lnTo>
                <a:lnTo>
                  <a:pt x="2993114" y="23629"/>
                </a:lnTo>
                <a:lnTo>
                  <a:pt x="2952083" y="6189"/>
                </a:lnTo>
                <a:lnTo>
                  <a:pt x="2906572" y="0"/>
                </a:lnTo>
                <a:close/>
              </a:path>
            </a:pathLst>
          </a:custGeom>
          <a:solidFill>
            <a:srgbClr val="F10374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11128806" y="1873999"/>
            <a:ext cx="2035810" cy="3073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dirty="0" sz="18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85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18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128806" y="2372270"/>
            <a:ext cx="2611120" cy="3454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dirty="0" sz="1850">
                <a:latin typeface="Arial"/>
                <a:cs typeface="Arial"/>
              </a:rPr>
              <a:t>The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analysis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is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based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 spc="-25">
                <a:latin typeface="Arial"/>
                <a:cs typeface="Arial"/>
              </a:rPr>
              <a:t>on </a:t>
            </a:r>
            <a:r>
              <a:rPr dirty="0" sz="1850">
                <a:latin typeface="Arial"/>
                <a:cs typeface="Arial"/>
              </a:rPr>
              <a:t>the</a:t>
            </a:r>
            <a:r>
              <a:rPr dirty="0" sz="1850" spc="-20"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Adidas</a:t>
            </a:r>
            <a:r>
              <a:rPr dirty="0" sz="18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US</a:t>
            </a:r>
            <a:r>
              <a:rPr dirty="0" sz="18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FFFFFF"/>
                </a:solidFill>
                <a:latin typeface="Arial"/>
                <a:cs typeface="Arial"/>
              </a:rPr>
              <a:t>Sales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dirty="0" sz="185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obtained</a:t>
            </a:r>
            <a:r>
              <a:rPr dirty="0" sz="1850" spc="-15">
                <a:latin typeface="Arial"/>
                <a:cs typeface="Arial"/>
              </a:rPr>
              <a:t> </a:t>
            </a:r>
            <a:r>
              <a:rPr dirty="0" sz="1850" spc="-20">
                <a:latin typeface="Arial"/>
                <a:cs typeface="Arial"/>
              </a:rPr>
              <a:t>from </a:t>
            </a:r>
            <a:r>
              <a:rPr dirty="0" sz="1850" b="1">
                <a:solidFill>
                  <a:srgbClr val="FFFFFF"/>
                </a:solidFill>
                <a:latin typeface="Arial"/>
                <a:cs typeface="Arial"/>
              </a:rPr>
              <a:t>Kaggle</a:t>
            </a:r>
            <a:r>
              <a:rPr dirty="0" sz="1850">
                <a:latin typeface="Arial"/>
                <a:cs typeface="Arial"/>
              </a:rPr>
              <a:t>.It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includes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 spc="-20">
                <a:latin typeface="Arial"/>
                <a:cs typeface="Arial"/>
              </a:rPr>
              <a:t>real </a:t>
            </a:r>
            <a:r>
              <a:rPr dirty="0" sz="1850">
                <a:latin typeface="Arial"/>
                <a:cs typeface="Arial"/>
              </a:rPr>
              <a:t>retail</a:t>
            </a:r>
            <a:r>
              <a:rPr dirty="0" sz="1850" spc="-1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sales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records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 spc="-20">
                <a:latin typeface="Arial"/>
                <a:cs typeface="Arial"/>
              </a:rPr>
              <a:t>such </a:t>
            </a:r>
            <a:r>
              <a:rPr dirty="0" sz="1850">
                <a:latin typeface="Arial"/>
                <a:cs typeface="Arial"/>
              </a:rPr>
              <a:t>as</a:t>
            </a:r>
            <a:r>
              <a:rPr dirty="0" sz="1850" spc="-15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product</a:t>
            </a:r>
            <a:r>
              <a:rPr dirty="0" sz="1850" spc="-15">
                <a:latin typeface="Arial"/>
                <a:cs typeface="Arial"/>
              </a:rPr>
              <a:t> </a:t>
            </a:r>
            <a:r>
              <a:rPr dirty="0" sz="1850" spc="-10">
                <a:latin typeface="Arial"/>
                <a:cs typeface="Arial"/>
              </a:rPr>
              <a:t>types, </a:t>
            </a:r>
            <a:r>
              <a:rPr dirty="0" sz="1850">
                <a:latin typeface="Arial"/>
                <a:cs typeface="Arial"/>
              </a:rPr>
              <a:t>retailers,</a:t>
            </a:r>
            <a:r>
              <a:rPr dirty="0" sz="1850" spc="-35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prices,</a:t>
            </a:r>
            <a:r>
              <a:rPr dirty="0" sz="1850" spc="-35">
                <a:latin typeface="Arial"/>
                <a:cs typeface="Arial"/>
              </a:rPr>
              <a:t> </a:t>
            </a:r>
            <a:r>
              <a:rPr dirty="0" sz="1850" spc="-20">
                <a:latin typeface="Arial"/>
                <a:cs typeface="Arial"/>
              </a:rPr>
              <a:t>units </a:t>
            </a:r>
            <a:r>
              <a:rPr dirty="0" sz="1850">
                <a:latin typeface="Arial"/>
                <a:cs typeface="Arial"/>
              </a:rPr>
              <a:t>sold,</a:t>
            </a:r>
            <a:r>
              <a:rPr dirty="0" sz="1850" spc="-30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operating</a:t>
            </a:r>
            <a:r>
              <a:rPr dirty="0" sz="1850" spc="-25">
                <a:latin typeface="Arial"/>
                <a:cs typeface="Arial"/>
              </a:rPr>
              <a:t> </a:t>
            </a:r>
            <a:r>
              <a:rPr dirty="0" sz="1850" spc="-10">
                <a:latin typeface="Arial"/>
                <a:cs typeface="Arial"/>
              </a:rPr>
              <a:t>profit, </a:t>
            </a:r>
            <a:r>
              <a:rPr dirty="0" sz="1850">
                <a:latin typeface="Arial"/>
                <a:cs typeface="Arial"/>
              </a:rPr>
              <a:t>and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>
                <a:latin typeface="Arial"/>
                <a:cs typeface="Arial"/>
              </a:rPr>
              <a:t>sales</a:t>
            </a:r>
            <a:r>
              <a:rPr dirty="0" sz="1850" spc="-5">
                <a:latin typeface="Arial"/>
                <a:cs typeface="Arial"/>
              </a:rPr>
              <a:t> </a:t>
            </a:r>
            <a:r>
              <a:rPr dirty="0" sz="1850" spc="-10">
                <a:latin typeface="Arial"/>
                <a:cs typeface="Arial"/>
              </a:rPr>
              <a:t>regions.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4667" rIns="0" bIns="0" rtlCol="0" vert="horz">
            <a:spAutoFit/>
          </a:bodyPr>
          <a:lstStyle/>
          <a:p>
            <a:pPr marL="137795">
              <a:lnSpc>
                <a:spcPct val="100000"/>
              </a:lnSpc>
              <a:spcBef>
                <a:spcPts val="100"/>
              </a:spcBef>
            </a:pPr>
            <a:r>
              <a:rPr dirty="0"/>
              <a:t>Fulfilling</a:t>
            </a:r>
            <a:r>
              <a:rPr dirty="0" spc="-105"/>
              <a:t> </a:t>
            </a:r>
            <a:r>
              <a:rPr dirty="0"/>
              <a:t>Business</a:t>
            </a:r>
            <a:r>
              <a:rPr dirty="0" spc="-105"/>
              <a:t> </a:t>
            </a:r>
            <a:r>
              <a:rPr dirty="0" spc="-10"/>
              <a:t>Requirements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04651" y="1787156"/>
            <a:ext cx="1174750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This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addresses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critical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business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needs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providing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clear,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data-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driven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perspective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on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Adidas's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operational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performance.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17351" y="2282431"/>
            <a:ext cx="4262120" cy="2783205"/>
            <a:chOff x="717351" y="2282431"/>
            <a:chExt cx="4262120" cy="2783205"/>
          </a:xfrm>
        </p:grpSpPr>
        <p:sp>
          <p:nvSpPr>
            <p:cNvPr id="6" name="object 6" descr=""/>
            <p:cNvSpPr/>
            <p:nvPr/>
          </p:nvSpPr>
          <p:spPr>
            <a:xfrm>
              <a:off x="717351" y="2589847"/>
              <a:ext cx="4262120" cy="2475865"/>
            </a:xfrm>
            <a:custGeom>
              <a:avLst/>
              <a:gdLst/>
              <a:ahLst/>
              <a:cxnLst/>
              <a:rect l="l" t="t" r="r" b="b"/>
              <a:pathLst>
                <a:path w="4262120" h="2475865">
                  <a:moveTo>
                    <a:pt x="4152226" y="0"/>
                  </a:moveTo>
                  <a:lnTo>
                    <a:pt x="109735" y="0"/>
                  </a:lnTo>
                  <a:lnTo>
                    <a:pt x="67192" y="8679"/>
                  </a:lnTo>
                  <a:lnTo>
                    <a:pt x="32293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2365692"/>
                  </a:lnTo>
                  <a:lnTo>
                    <a:pt x="8680" y="2408235"/>
                  </a:lnTo>
                  <a:lnTo>
                    <a:pt x="32293" y="2443137"/>
                  </a:lnTo>
                  <a:lnTo>
                    <a:pt x="67192" y="2466751"/>
                  </a:lnTo>
                  <a:lnTo>
                    <a:pt x="109735" y="2475433"/>
                  </a:lnTo>
                  <a:lnTo>
                    <a:pt x="4152226" y="2475433"/>
                  </a:lnTo>
                  <a:lnTo>
                    <a:pt x="4194767" y="2466751"/>
                  </a:lnTo>
                  <a:lnTo>
                    <a:pt x="4229665" y="2443137"/>
                  </a:lnTo>
                  <a:lnTo>
                    <a:pt x="4253275" y="2408235"/>
                  </a:lnTo>
                  <a:lnTo>
                    <a:pt x="4261954" y="2365692"/>
                  </a:lnTo>
                  <a:lnTo>
                    <a:pt x="4261954" y="109740"/>
                  </a:lnTo>
                  <a:lnTo>
                    <a:pt x="4253275" y="67192"/>
                  </a:lnTo>
                  <a:lnTo>
                    <a:pt x="4229665" y="32291"/>
                  </a:lnTo>
                  <a:lnTo>
                    <a:pt x="4194767" y="8679"/>
                  </a:lnTo>
                  <a:lnTo>
                    <a:pt x="4152226" y="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17346" y="2282430"/>
              <a:ext cx="4262120" cy="615315"/>
            </a:xfrm>
            <a:custGeom>
              <a:avLst/>
              <a:gdLst/>
              <a:ahLst/>
              <a:cxnLst/>
              <a:rect l="l" t="t" r="r" b="b"/>
              <a:pathLst>
                <a:path w="4262120" h="615314">
                  <a:moveTo>
                    <a:pt x="4261955" y="330276"/>
                  </a:moveTo>
                  <a:lnTo>
                    <a:pt x="4258335" y="312559"/>
                  </a:lnTo>
                  <a:lnTo>
                    <a:pt x="4248505" y="298018"/>
                  </a:lnTo>
                  <a:lnTo>
                    <a:pt x="4233964" y="288175"/>
                  </a:lnTo>
                  <a:lnTo>
                    <a:pt x="4216235" y="284556"/>
                  </a:lnTo>
                  <a:lnTo>
                    <a:pt x="2436698" y="284556"/>
                  </a:lnTo>
                  <a:lnTo>
                    <a:pt x="2435047" y="262255"/>
                  </a:lnTo>
                  <a:lnTo>
                    <a:pt x="2425293" y="219049"/>
                  </a:lnTo>
                  <a:lnTo>
                    <a:pt x="2409647" y="178320"/>
                  </a:lnTo>
                  <a:lnTo>
                    <a:pt x="2388590" y="140538"/>
                  </a:lnTo>
                  <a:lnTo>
                    <a:pt x="2362606" y="106197"/>
                  </a:lnTo>
                  <a:lnTo>
                    <a:pt x="2332202" y="75793"/>
                  </a:lnTo>
                  <a:lnTo>
                    <a:pt x="2297874" y="49822"/>
                  </a:lnTo>
                  <a:lnTo>
                    <a:pt x="2260092" y="28765"/>
                  </a:lnTo>
                  <a:lnTo>
                    <a:pt x="2219350" y="13119"/>
                  </a:lnTo>
                  <a:lnTo>
                    <a:pt x="2176157" y="3365"/>
                  </a:lnTo>
                  <a:lnTo>
                    <a:pt x="2130983" y="0"/>
                  </a:lnTo>
                  <a:lnTo>
                    <a:pt x="2085809" y="3365"/>
                  </a:lnTo>
                  <a:lnTo>
                    <a:pt x="2042604" y="13119"/>
                  </a:lnTo>
                  <a:lnTo>
                    <a:pt x="2001875" y="28765"/>
                  </a:lnTo>
                  <a:lnTo>
                    <a:pt x="1964093" y="49822"/>
                  </a:lnTo>
                  <a:lnTo>
                    <a:pt x="1929752" y="75793"/>
                  </a:lnTo>
                  <a:lnTo>
                    <a:pt x="1899348" y="106197"/>
                  </a:lnTo>
                  <a:lnTo>
                    <a:pt x="1873377" y="140538"/>
                  </a:lnTo>
                  <a:lnTo>
                    <a:pt x="1852320" y="178320"/>
                  </a:lnTo>
                  <a:lnTo>
                    <a:pt x="1836674" y="219049"/>
                  </a:lnTo>
                  <a:lnTo>
                    <a:pt x="1826920" y="262255"/>
                  </a:lnTo>
                  <a:lnTo>
                    <a:pt x="1825256" y="284556"/>
                  </a:lnTo>
                  <a:lnTo>
                    <a:pt x="45720" y="284556"/>
                  </a:lnTo>
                  <a:lnTo>
                    <a:pt x="27990" y="288175"/>
                  </a:lnTo>
                  <a:lnTo>
                    <a:pt x="13449" y="298018"/>
                  </a:lnTo>
                  <a:lnTo>
                    <a:pt x="3619" y="312559"/>
                  </a:lnTo>
                  <a:lnTo>
                    <a:pt x="0" y="330276"/>
                  </a:lnTo>
                  <a:lnTo>
                    <a:pt x="3619" y="348005"/>
                  </a:lnTo>
                  <a:lnTo>
                    <a:pt x="13449" y="362546"/>
                  </a:lnTo>
                  <a:lnTo>
                    <a:pt x="27990" y="372389"/>
                  </a:lnTo>
                  <a:lnTo>
                    <a:pt x="45720" y="375996"/>
                  </a:lnTo>
                  <a:lnTo>
                    <a:pt x="1832203" y="375996"/>
                  </a:lnTo>
                  <a:lnTo>
                    <a:pt x="1836674" y="395795"/>
                  </a:lnTo>
                  <a:lnTo>
                    <a:pt x="1852320" y="436537"/>
                  </a:lnTo>
                  <a:lnTo>
                    <a:pt x="1873377" y="474319"/>
                  </a:lnTo>
                  <a:lnTo>
                    <a:pt x="1899348" y="508647"/>
                  </a:lnTo>
                  <a:lnTo>
                    <a:pt x="1929752" y="539051"/>
                  </a:lnTo>
                  <a:lnTo>
                    <a:pt x="1964093" y="565035"/>
                  </a:lnTo>
                  <a:lnTo>
                    <a:pt x="2001875" y="586092"/>
                  </a:lnTo>
                  <a:lnTo>
                    <a:pt x="2042604" y="601738"/>
                  </a:lnTo>
                  <a:lnTo>
                    <a:pt x="2085809" y="611492"/>
                  </a:lnTo>
                  <a:lnTo>
                    <a:pt x="2130983" y="614845"/>
                  </a:lnTo>
                  <a:lnTo>
                    <a:pt x="2176157" y="611492"/>
                  </a:lnTo>
                  <a:lnTo>
                    <a:pt x="2219350" y="601738"/>
                  </a:lnTo>
                  <a:lnTo>
                    <a:pt x="2260092" y="586092"/>
                  </a:lnTo>
                  <a:lnTo>
                    <a:pt x="2297874" y="565035"/>
                  </a:lnTo>
                  <a:lnTo>
                    <a:pt x="2332202" y="539051"/>
                  </a:lnTo>
                  <a:lnTo>
                    <a:pt x="2362606" y="508647"/>
                  </a:lnTo>
                  <a:lnTo>
                    <a:pt x="2388590" y="474319"/>
                  </a:lnTo>
                  <a:lnTo>
                    <a:pt x="2409647" y="436537"/>
                  </a:lnTo>
                  <a:lnTo>
                    <a:pt x="2425293" y="395795"/>
                  </a:lnTo>
                  <a:lnTo>
                    <a:pt x="2429751" y="375996"/>
                  </a:lnTo>
                  <a:lnTo>
                    <a:pt x="4216235" y="375996"/>
                  </a:lnTo>
                  <a:lnTo>
                    <a:pt x="4233964" y="372389"/>
                  </a:lnTo>
                  <a:lnTo>
                    <a:pt x="4248505" y="362546"/>
                  </a:lnTo>
                  <a:lnTo>
                    <a:pt x="4258335" y="348005"/>
                  </a:lnTo>
                  <a:lnTo>
                    <a:pt x="4261955" y="330276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5343" y="2466860"/>
              <a:ext cx="245864" cy="245859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932417" y="3101022"/>
            <a:ext cx="3695065" cy="140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Overall</a:t>
            </a:r>
            <a:r>
              <a:rPr dirty="0" sz="18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85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4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Get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clear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view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trends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to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understand</a:t>
            </a:r>
            <a:r>
              <a:rPr dirty="0" sz="16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which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areas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are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growing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where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there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may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be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issues.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184216" y="2282431"/>
            <a:ext cx="4262120" cy="2783205"/>
            <a:chOff x="5184216" y="2282431"/>
            <a:chExt cx="4262120" cy="2783205"/>
          </a:xfrm>
        </p:grpSpPr>
        <p:sp>
          <p:nvSpPr>
            <p:cNvPr id="11" name="object 11" descr=""/>
            <p:cNvSpPr/>
            <p:nvPr/>
          </p:nvSpPr>
          <p:spPr>
            <a:xfrm>
              <a:off x="5184216" y="2589847"/>
              <a:ext cx="4262120" cy="2475865"/>
            </a:xfrm>
            <a:custGeom>
              <a:avLst/>
              <a:gdLst/>
              <a:ahLst/>
              <a:cxnLst/>
              <a:rect l="l" t="t" r="r" b="b"/>
              <a:pathLst>
                <a:path w="4262120" h="2475865">
                  <a:moveTo>
                    <a:pt x="4152226" y="0"/>
                  </a:moveTo>
                  <a:lnTo>
                    <a:pt x="109735" y="0"/>
                  </a:lnTo>
                  <a:lnTo>
                    <a:pt x="67192" y="8679"/>
                  </a:lnTo>
                  <a:lnTo>
                    <a:pt x="32293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2365692"/>
                  </a:lnTo>
                  <a:lnTo>
                    <a:pt x="8680" y="2408235"/>
                  </a:lnTo>
                  <a:lnTo>
                    <a:pt x="32293" y="2443137"/>
                  </a:lnTo>
                  <a:lnTo>
                    <a:pt x="67192" y="2466751"/>
                  </a:lnTo>
                  <a:lnTo>
                    <a:pt x="109735" y="2475433"/>
                  </a:lnTo>
                  <a:lnTo>
                    <a:pt x="4152226" y="2475433"/>
                  </a:lnTo>
                  <a:lnTo>
                    <a:pt x="4194767" y="2466751"/>
                  </a:lnTo>
                  <a:lnTo>
                    <a:pt x="4229665" y="2443137"/>
                  </a:lnTo>
                  <a:lnTo>
                    <a:pt x="4253275" y="2408235"/>
                  </a:lnTo>
                  <a:lnTo>
                    <a:pt x="4261954" y="2365692"/>
                  </a:lnTo>
                  <a:lnTo>
                    <a:pt x="4261954" y="109740"/>
                  </a:lnTo>
                  <a:lnTo>
                    <a:pt x="4253275" y="67192"/>
                  </a:lnTo>
                  <a:lnTo>
                    <a:pt x="4229665" y="32291"/>
                  </a:lnTo>
                  <a:lnTo>
                    <a:pt x="4194767" y="8679"/>
                  </a:lnTo>
                  <a:lnTo>
                    <a:pt x="4152226" y="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184216" y="2282430"/>
              <a:ext cx="4262120" cy="615315"/>
            </a:xfrm>
            <a:custGeom>
              <a:avLst/>
              <a:gdLst/>
              <a:ahLst/>
              <a:cxnLst/>
              <a:rect l="l" t="t" r="r" b="b"/>
              <a:pathLst>
                <a:path w="4262120" h="615314">
                  <a:moveTo>
                    <a:pt x="4261955" y="330276"/>
                  </a:moveTo>
                  <a:lnTo>
                    <a:pt x="4258335" y="312559"/>
                  </a:lnTo>
                  <a:lnTo>
                    <a:pt x="4248493" y="298018"/>
                  </a:lnTo>
                  <a:lnTo>
                    <a:pt x="4233951" y="288175"/>
                  </a:lnTo>
                  <a:lnTo>
                    <a:pt x="4216235" y="284556"/>
                  </a:lnTo>
                  <a:lnTo>
                    <a:pt x="2436698" y="284556"/>
                  </a:lnTo>
                  <a:lnTo>
                    <a:pt x="2435047" y="262255"/>
                  </a:lnTo>
                  <a:lnTo>
                    <a:pt x="2425293" y="219049"/>
                  </a:lnTo>
                  <a:lnTo>
                    <a:pt x="2409647" y="178320"/>
                  </a:lnTo>
                  <a:lnTo>
                    <a:pt x="2388590" y="140538"/>
                  </a:lnTo>
                  <a:lnTo>
                    <a:pt x="2362606" y="106197"/>
                  </a:lnTo>
                  <a:lnTo>
                    <a:pt x="2332202" y="75793"/>
                  </a:lnTo>
                  <a:lnTo>
                    <a:pt x="2297874" y="49822"/>
                  </a:lnTo>
                  <a:lnTo>
                    <a:pt x="2260092" y="28765"/>
                  </a:lnTo>
                  <a:lnTo>
                    <a:pt x="2219350" y="13119"/>
                  </a:lnTo>
                  <a:lnTo>
                    <a:pt x="2176157" y="3365"/>
                  </a:lnTo>
                  <a:lnTo>
                    <a:pt x="2130983" y="0"/>
                  </a:lnTo>
                  <a:lnTo>
                    <a:pt x="2085809" y="3365"/>
                  </a:lnTo>
                  <a:lnTo>
                    <a:pt x="2042604" y="13119"/>
                  </a:lnTo>
                  <a:lnTo>
                    <a:pt x="2001875" y="28765"/>
                  </a:lnTo>
                  <a:lnTo>
                    <a:pt x="1964093" y="49822"/>
                  </a:lnTo>
                  <a:lnTo>
                    <a:pt x="1929752" y="75793"/>
                  </a:lnTo>
                  <a:lnTo>
                    <a:pt x="1899348" y="106197"/>
                  </a:lnTo>
                  <a:lnTo>
                    <a:pt x="1873377" y="140538"/>
                  </a:lnTo>
                  <a:lnTo>
                    <a:pt x="1852320" y="178320"/>
                  </a:lnTo>
                  <a:lnTo>
                    <a:pt x="1836674" y="219049"/>
                  </a:lnTo>
                  <a:lnTo>
                    <a:pt x="1826920" y="262255"/>
                  </a:lnTo>
                  <a:lnTo>
                    <a:pt x="1825256" y="284556"/>
                  </a:lnTo>
                  <a:lnTo>
                    <a:pt x="45707" y="284556"/>
                  </a:lnTo>
                  <a:lnTo>
                    <a:pt x="27990" y="288175"/>
                  </a:lnTo>
                  <a:lnTo>
                    <a:pt x="13449" y="298018"/>
                  </a:lnTo>
                  <a:lnTo>
                    <a:pt x="3606" y="312559"/>
                  </a:lnTo>
                  <a:lnTo>
                    <a:pt x="0" y="330276"/>
                  </a:lnTo>
                  <a:lnTo>
                    <a:pt x="3606" y="348005"/>
                  </a:lnTo>
                  <a:lnTo>
                    <a:pt x="13449" y="362546"/>
                  </a:lnTo>
                  <a:lnTo>
                    <a:pt x="27990" y="372389"/>
                  </a:lnTo>
                  <a:lnTo>
                    <a:pt x="45720" y="375996"/>
                  </a:lnTo>
                  <a:lnTo>
                    <a:pt x="1832203" y="375996"/>
                  </a:lnTo>
                  <a:lnTo>
                    <a:pt x="1836674" y="395795"/>
                  </a:lnTo>
                  <a:lnTo>
                    <a:pt x="1852320" y="436537"/>
                  </a:lnTo>
                  <a:lnTo>
                    <a:pt x="1873377" y="474319"/>
                  </a:lnTo>
                  <a:lnTo>
                    <a:pt x="1899348" y="508647"/>
                  </a:lnTo>
                  <a:lnTo>
                    <a:pt x="1929752" y="539051"/>
                  </a:lnTo>
                  <a:lnTo>
                    <a:pt x="1964093" y="565035"/>
                  </a:lnTo>
                  <a:lnTo>
                    <a:pt x="2001875" y="586092"/>
                  </a:lnTo>
                  <a:lnTo>
                    <a:pt x="2042604" y="601738"/>
                  </a:lnTo>
                  <a:lnTo>
                    <a:pt x="2085809" y="611492"/>
                  </a:lnTo>
                  <a:lnTo>
                    <a:pt x="2130983" y="614845"/>
                  </a:lnTo>
                  <a:lnTo>
                    <a:pt x="2176157" y="611492"/>
                  </a:lnTo>
                  <a:lnTo>
                    <a:pt x="2219350" y="601738"/>
                  </a:lnTo>
                  <a:lnTo>
                    <a:pt x="2260092" y="586092"/>
                  </a:lnTo>
                  <a:lnTo>
                    <a:pt x="2297874" y="565035"/>
                  </a:lnTo>
                  <a:lnTo>
                    <a:pt x="2332202" y="539051"/>
                  </a:lnTo>
                  <a:lnTo>
                    <a:pt x="2362606" y="508647"/>
                  </a:lnTo>
                  <a:lnTo>
                    <a:pt x="2388590" y="474319"/>
                  </a:lnTo>
                  <a:lnTo>
                    <a:pt x="2409647" y="436537"/>
                  </a:lnTo>
                  <a:lnTo>
                    <a:pt x="2425293" y="395795"/>
                  </a:lnTo>
                  <a:lnTo>
                    <a:pt x="2429751" y="375996"/>
                  </a:lnTo>
                  <a:lnTo>
                    <a:pt x="4216235" y="375996"/>
                  </a:lnTo>
                  <a:lnTo>
                    <a:pt x="4233951" y="372389"/>
                  </a:lnTo>
                  <a:lnTo>
                    <a:pt x="4248493" y="362546"/>
                  </a:lnTo>
                  <a:lnTo>
                    <a:pt x="4258335" y="348005"/>
                  </a:lnTo>
                  <a:lnTo>
                    <a:pt x="4261955" y="330276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92213" y="2466860"/>
              <a:ext cx="245864" cy="24585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5399290" y="3101022"/>
            <a:ext cx="3717925" cy="17297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Regional</a:t>
            </a:r>
            <a:r>
              <a:rPr dirty="0" sz="1850" spc="-5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r>
              <a:rPr dirty="0" sz="1850" spc="-5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4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Identify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which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states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or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regions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are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doing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well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which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are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not,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so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marketing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and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distribution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efforts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can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be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focused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the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right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places.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9651085" y="2282431"/>
            <a:ext cx="4262120" cy="2783205"/>
            <a:chOff x="9651085" y="2282431"/>
            <a:chExt cx="4262120" cy="2783205"/>
          </a:xfrm>
        </p:grpSpPr>
        <p:sp>
          <p:nvSpPr>
            <p:cNvPr id="16" name="object 16" descr=""/>
            <p:cNvSpPr/>
            <p:nvPr/>
          </p:nvSpPr>
          <p:spPr>
            <a:xfrm>
              <a:off x="9651085" y="2589847"/>
              <a:ext cx="4262120" cy="2475865"/>
            </a:xfrm>
            <a:custGeom>
              <a:avLst/>
              <a:gdLst/>
              <a:ahLst/>
              <a:cxnLst/>
              <a:rect l="l" t="t" r="r" b="b"/>
              <a:pathLst>
                <a:path w="4262119" h="2475865">
                  <a:moveTo>
                    <a:pt x="4152226" y="0"/>
                  </a:moveTo>
                  <a:lnTo>
                    <a:pt x="109735" y="0"/>
                  </a:lnTo>
                  <a:lnTo>
                    <a:pt x="67192" y="8679"/>
                  </a:lnTo>
                  <a:lnTo>
                    <a:pt x="32293" y="32291"/>
                  </a:lnTo>
                  <a:lnTo>
                    <a:pt x="8680" y="67192"/>
                  </a:lnTo>
                  <a:lnTo>
                    <a:pt x="0" y="109740"/>
                  </a:lnTo>
                  <a:lnTo>
                    <a:pt x="0" y="2365692"/>
                  </a:lnTo>
                  <a:lnTo>
                    <a:pt x="8680" y="2408235"/>
                  </a:lnTo>
                  <a:lnTo>
                    <a:pt x="32293" y="2443137"/>
                  </a:lnTo>
                  <a:lnTo>
                    <a:pt x="67192" y="2466751"/>
                  </a:lnTo>
                  <a:lnTo>
                    <a:pt x="109735" y="2475433"/>
                  </a:lnTo>
                  <a:lnTo>
                    <a:pt x="4152226" y="2475433"/>
                  </a:lnTo>
                  <a:lnTo>
                    <a:pt x="4194767" y="2466751"/>
                  </a:lnTo>
                  <a:lnTo>
                    <a:pt x="4229665" y="2443137"/>
                  </a:lnTo>
                  <a:lnTo>
                    <a:pt x="4253275" y="2408235"/>
                  </a:lnTo>
                  <a:lnTo>
                    <a:pt x="4261954" y="2365692"/>
                  </a:lnTo>
                  <a:lnTo>
                    <a:pt x="4261954" y="109740"/>
                  </a:lnTo>
                  <a:lnTo>
                    <a:pt x="4253275" y="67192"/>
                  </a:lnTo>
                  <a:lnTo>
                    <a:pt x="4229665" y="32291"/>
                  </a:lnTo>
                  <a:lnTo>
                    <a:pt x="4194767" y="8679"/>
                  </a:lnTo>
                  <a:lnTo>
                    <a:pt x="4152226" y="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9651085" y="2282430"/>
              <a:ext cx="4262120" cy="615315"/>
            </a:xfrm>
            <a:custGeom>
              <a:avLst/>
              <a:gdLst/>
              <a:ahLst/>
              <a:cxnLst/>
              <a:rect l="l" t="t" r="r" b="b"/>
              <a:pathLst>
                <a:path w="4262119" h="615314">
                  <a:moveTo>
                    <a:pt x="4261955" y="330276"/>
                  </a:moveTo>
                  <a:lnTo>
                    <a:pt x="4258335" y="312559"/>
                  </a:lnTo>
                  <a:lnTo>
                    <a:pt x="4248493" y="298018"/>
                  </a:lnTo>
                  <a:lnTo>
                    <a:pt x="4233951" y="288175"/>
                  </a:lnTo>
                  <a:lnTo>
                    <a:pt x="4216235" y="284556"/>
                  </a:lnTo>
                  <a:lnTo>
                    <a:pt x="2436698" y="284556"/>
                  </a:lnTo>
                  <a:lnTo>
                    <a:pt x="2435047" y="262255"/>
                  </a:lnTo>
                  <a:lnTo>
                    <a:pt x="2425293" y="219049"/>
                  </a:lnTo>
                  <a:lnTo>
                    <a:pt x="2409647" y="178320"/>
                  </a:lnTo>
                  <a:lnTo>
                    <a:pt x="2388590" y="140538"/>
                  </a:lnTo>
                  <a:lnTo>
                    <a:pt x="2362606" y="106197"/>
                  </a:lnTo>
                  <a:lnTo>
                    <a:pt x="2332202" y="75793"/>
                  </a:lnTo>
                  <a:lnTo>
                    <a:pt x="2297874" y="49822"/>
                  </a:lnTo>
                  <a:lnTo>
                    <a:pt x="2260092" y="28765"/>
                  </a:lnTo>
                  <a:lnTo>
                    <a:pt x="2219350" y="13119"/>
                  </a:lnTo>
                  <a:lnTo>
                    <a:pt x="2176157" y="3365"/>
                  </a:lnTo>
                  <a:lnTo>
                    <a:pt x="2130983" y="0"/>
                  </a:lnTo>
                  <a:lnTo>
                    <a:pt x="2085809" y="3365"/>
                  </a:lnTo>
                  <a:lnTo>
                    <a:pt x="2042604" y="13119"/>
                  </a:lnTo>
                  <a:lnTo>
                    <a:pt x="2001875" y="28765"/>
                  </a:lnTo>
                  <a:lnTo>
                    <a:pt x="1964093" y="49822"/>
                  </a:lnTo>
                  <a:lnTo>
                    <a:pt x="1929752" y="75793"/>
                  </a:lnTo>
                  <a:lnTo>
                    <a:pt x="1899348" y="106197"/>
                  </a:lnTo>
                  <a:lnTo>
                    <a:pt x="1873377" y="140538"/>
                  </a:lnTo>
                  <a:lnTo>
                    <a:pt x="1852320" y="178320"/>
                  </a:lnTo>
                  <a:lnTo>
                    <a:pt x="1836674" y="219049"/>
                  </a:lnTo>
                  <a:lnTo>
                    <a:pt x="1826920" y="262255"/>
                  </a:lnTo>
                  <a:lnTo>
                    <a:pt x="1825256" y="284556"/>
                  </a:lnTo>
                  <a:lnTo>
                    <a:pt x="45707" y="284556"/>
                  </a:lnTo>
                  <a:lnTo>
                    <a:pt x="27990" y="288175"/>
                  </a:lnTo>
                  <a:lnTo>
                    <a:pt x="13449" y="298018"/>
                  </a:lnTo>
                  <a:lnTo>
                    <a:pt x="3606" y="312559"/>
                  </a:lnTo>
                  <a:lnTo>
                    <a:pt x="0" y="330276"/>
                  </a:lnTo>
                  <a:lnTo>
                    <a:pt x="3606" y="348005"/>
                  </a:lnTo>
                  <a:lnTo>
                    <a:pt x="13449" y="362546"/>
                  </a:lnTo>
                  <a:lnTo>
                    <a:pt x="27990" y="372389"/>
                  </a:lnTo>
                  <a:lnTo>
                    <a:pt x="45720" y="375996"/>
                  </a:lnTo>
                  <a:lnTo>
                    <a:pt x="1832203" y="375996"/>
                  </a:lnTo>
                  <a:lnTo>
                    <a:pt x="1836674" y="395795"/>
                  </a:lnTo>
                  <a:lnTo>
                    <a:pt x="1852320" y="436537"/>
                  </a:lnTo>
                  <a:lnTo>
                    <a:pt x="1873377" y="474319"/>
                  </a:lnTo>
                  <a:lnTo>
                    <a:pt x="1899348" y="508647"/>
                  </a:lnTo>
                  <a:lnTo>
                    <a:pt x="1929752" y="539051"/>
                  </a:lnTo>
                  <a:lnTo>
                    <a:pt x="1964093" y="565035"/>
                  </a:lnTo>
                  <a:lnTo>
                    <a:pt x="2001875" y="586092"/>
                  </a:lnTo>
                  <a:lnTo>
                    <a:pt x="2042604" y="601738"/>
                  </a:lnTo>
                  <a:lnTo>
                    <a:pt x="2085809" y="611492"/>
                  </a:lnTo>
                  <a:lnTo>
                    <a:pt x="2130983" y="614845"/>
                  </a:lnTo>
                  <a:lnTo>
                    <a:pt x="2176157" y="611492"/>
                  </a:lnTo>
                  <a:lnTo>
                    <a:pt x="2219350" y="601738"/>
                  </a:lnTo>
                  <a:lnTo>
                    <a:pt x="2260092" y="586092"/>
                  </a:lnTo>
                  <a:lnTo>
                    <a:pt x="2297874" y="565035"/>
                  </a:lnTo>
                  <a:lnTo>
                    <a:pt x="2332202" y="539051"/>
                  </a:lnTo>
                  <a:lnTo>
                    <a:pt x="2362606" y="508647"/>
                  </a:lnTo>
                  <a:lnTo>
                    <a:pt x="2388590" y="474319"/>
                  </a:lnTo>
                  <a:lnTo>
                    <a:pt x="2409647" y="436537"/>
                  </a:lnTo>
                  <a:lnTo>
                    <a:pt x="2425293" y="395795"/>
                  </a:lnTo>
                  <a:lnTo>
                    <a:pt x="2429751" y="375996"/>
                  </a:lnTo>
                  <a:lnTo>
                    <a:pt x="4216235" y="375996"/>
                  </a:lnTo>
                  <a:lnTo>
                    <a:pt x="4233951" y="372389"/>
                  </a:lnTo>
                  <a:lnTo>
                    <a:pt x="4248493" y="362546"/>
                  </a:lnTo>
                  <a:lnTo>
                    <a:pt x="4258335" y="348005"/>
                  </a:lnTo>
                  <a:lnTo>
                    <a:pt x="4261955" y="330276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59082" y="2466860"/>
              <a:ext cx="245864" cy="245859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866159" y="3101022"/>
            <a:ext cx="3761104" cy="14058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r>
              <a:rPr dirty="0" sz="1850" spc="-6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r>
              <a:rPr dirty="0" sz="1850" spc="-5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4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Find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out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which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products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bring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6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most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profit,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helping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with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better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inventory</a:t>
            </a:r>
            <a:r>
              <a:rPr dirty="0" sz="16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planning</a:t>
            </a:r>
            <a:r>
              <a:rPr dirty="0" sz="16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r>
              <a:rPr dirty="0" sz="16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decisions.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717351" y="5270182"/>
            <a:ext cx="6495415" cy="2127885"/>
            <a:chOff x="717351" y="5270182"/>
            <a:chExt cx="6495415" cy="2127885"/>
          </a:xfrm>
        </p:grpSpPr>
        <p:sp>
          <p:nvSpPr>
            <p:cNvPr id="21" name="object 21" descr=""/>
            <p:cNvSpPr/>
            <p:nvPr/>
          </p:nvSpPr>
          <p:spPr>
            <a:xfrm>
              <a:off x="717351" y="5577598"/>
              <a:ext cx="6495415" cy="1819910"/>
            </a:xfrm>
            <a:custGeom>
              <a:avLst/>
              <a:gdLst/>
              <a:ahLst/>
              <a:cxnLst/>
              <a:rect l="l" t="t" r="r" b="b"/>
              <a:pathLst>
                <a:path w="6495415" h="1819909">
                  <a:moveTo>
                    <a:pt x="6385610" y="0"/>
                  </a:moveTo>
                  <a:lnTo>
                    <a:pt x="109719" y="0"/>
                  </a:lnTo>
                  <a:lnTo>
                    <a:pt x="67183" y="8679"/>
                  </a:lnTo>
                  <a:lnTo>
                    <a:pt x="32288" y="32288"/>
                  </a:lnTo>
                  <a:lnTo>
                    <a:pt x="8679" y="67181"/>
                  </a:lnTo>
                  <a:lnTo>
                    <a:pt x="0" y="109715"/>
                  </a:lnTo>
                  <a:lnTo>
                    <a:pt x="0" y="1710143"/>
                  </a:lnTo>
                  <a:lnTo>
                    <a:pt x="8679" y="1752684"/>
                  </a:lnTo>
                  <a:lnTo>
                    <a:pt x="32288" y="1787582"/>
                  </a:lnTo>
                  <a:lnTo>
                    <a:pt x="67183" y="1811192"/>
                  </a:lnTo>
                  <a:lnTo>
                    <a:pt x="109719" y="1819871"/>
                  </a:lnTo>
                  <a:lnTo>
                    <a:pt x="6385610" y="1819871"/>
                  </a:lnTo>
                  <a:lnTo>
                    <a:pt x="6428151" y="1811192"/>
                  </a:lnTo>
                  <a:lnTo>
                    <a:pt x="6463049" y="1787582"/>
                  </a:lnTo>
                  <a:lnTo>
                    <a:pt x="6486659" y="1752684"/>
                  </a:lnTo>
                  <a:lnTo>
                    <a:pt x="6495338" y="1710143"/>
                  </a:lnTo>
                  <a:lnTo>
                    <a:pt x="6495338" y="109715"/>
                  </a:lnTo>
                  <a:lnTo>
                    <a:pt x="6486659" y="67181"/>
                  </a:lnTo>
                  <a:lnTo>
                    <a:pt x="6463049" y="32288"/>
                  </a:lnTo>
                  <a:lnTo>
                    <a:pt x="6428151" y="8679"/>
                  </a:lnTo>
                  <a:lnTo>
                    <a:pt x="6385610" y="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717346" y="5270182"/>
              <a:ext cx="6495415" cy="615315"/>
            </a:xfrm>
            <a:custGeom>
              <a:avLst/>
              <a:gdLst/>
              <a:ahLst/>
              <a:cxnLst/>
              <a:rect l="l" t="t" r="r" b="b"/>
              <a:pathLst>
                <a:path w="6495415" h="615314">
                  <a:moveTo>
                    <a:pt x="6495339" y="330276"/>
                  </a:moveTo>
                  <a:lnTo>
                    <a:pt x="6491719" y="312559"/>
                  </a:lnTo>
                  <a:lnTo>
                    <a:pt x="6481889" y="298018"/>
                  </a:lnTo>
                  <a:lnTo>
                    <a:pt x="6467348" y="288175"/>
                  </a:lnTo>
                  <a:lnTo>
                    <a:pt x="6449619" y="284556"/>
                  </a:lnTo>
                  <a:lnTo>
                    <a:pt x="3553383" y="284556"/>
                  </a:lnTo>
                  <a:lnTo>
                    <a:pt x="3551732" y="262255"/>
                  </a:lnTo>
                  <a:lnTo>
                    <a:pt x="3541979" y="219049"/>
                  </a:lnTo>
                  <a:lnTo>
                    <a:pt x="3526332" y="178320"/>
                  </a:lnTo>
                  <a:lnTo>
                    <a:pt x="3505276" y="140538"/>
                  </a:lnTo>
                  <a:lnTo>
                    <a:pt x="3479292" y="106197"/>
                  </a:lnTo>
                  <a:lnTo>
                    <a:pt x="3448888" y="75793"/>
                  </a:lnTo>
                  <a:lnTo>
                    <a:pt x="3414560" y="49822"/>
                  </a:lnTo>
                  <a:lnTo>
                    <a:pt x="3376777" y="28765"/>
                  </a:lnTo>
                  <a:lnTo>
                    <a:pt x="3336036" y="13119"/>
                  </a:lnTo>
                  <a:lnTo>
                    <a:pt x="3292843" y="3365"/>
                  </a:lnTo>
                  <a:lnTo>
                    <a:pt x="3247669" y="0"/>
                  </a:lnTo>
                  <a:lnTo>
                    <a:pt x="3202495" y="3365"/>
                  </a:lnTo>
                  <a:lnTo>
                    <a:pt x="3159290" y="13119"/>
                  </a:lnTo>
                  <a:lnTo>
                    <a:pt x="3118561" y="28765"/>
                  </a:lnTo>
                  <a:lnTo>
                    <a:pt x="3080778" y="49822"/>
                  </a:lnTo>
                  <a:lnTo>
                    <a:pt x="3046438" y="75793"/>
                  </a:lnTo>
                  <a:lnTo>
                    <a:pt x="3016034" y="106197"/>
                  </a:lnTo>
                  <a:lnTo>
                    <a:pt x="2990062" y="140538"/>
                  </a:lnTo>
                  <a:lnTo>
                    <a:pt x="2969006" y="178320"/>
                  </a:lnTo>
                  <a:lnTo>
                    <a:pt x="2953359" y="219049"/>
                  </a:lnTo>
                  <a:lnTo>
                    <a:pt x="2943606" y="262255"/>
                  </a:lnTo>
                  <a:lnTo>
                    <a:pt x="2941942" y="284556"/>
                  </a:lnTo>
                  <a:lnTo>
                    <a:pt x="45720" y="284556"/>
                  </a:lnTo>
                  <a:lnTo>
                    <a:pt x="27990" y="288175"/>
                  </a:lnTo>
                  <a:lnTo>
                    <a:pt x="13449" y="298018"/>
                  </a:lnTo>
                  <a:lnTo>
                    <a:pt x="3619" y="312559"/>
                  </a:lnTo>
                  <a:lnTo>
                    <a:pt x="0" y="330276"/>
                  </a:lnTo>
                  <a:lnTo>
                    <a:pt x="3619" y="348005"/>
                  </a:lnTo>
                  <a:lnTo>
                    <a:pt x="13449" y="362546"/>
                  </a:lnTo>
                  <a:lnTo>
                    <a:pt x="27990" y="372389"/>
                  </a:lnTo>
                  <a:lnTo>
                    <a:pt x="45720" y="375996"/>
                  </a:lnTo>
                  <a:lnTo>
                    <a:pt x="2948889" y="375996"/>
                  </a:lnTo>
                  <a:lnTo>
                    <a:pt x="2953359" y="395795"/>
                  </a:lnTo>
                  <a:lnTo>
                    <a:pt x="2969006" y="436537"/>
                  </a:lnTo>
                  <a:lnTo>
                    <a:pt x="2990062" y="474319"/>
                  </a:lnTo>
                  <a:lnTo>
                    <a:pt x="3016034" y="508647"/>
                  </a:lnTo>
                  <a:lnTo>
                    <a:pt x="3046438" y="539051"/>
                  </a:lnTo>
                  <a:lnTo>
                    <a:pt x="3080778" y="565035"/>
                  </a:lnTo>
                  <a:lnTo>
                    <a:pt x="3118561" y="586092"/>
                  </a:lnTo>
                  <a:lnTo>
                    <a:pt x="3159290" y="601738"/>
                  </a:lnTo>
                  <a:lnTo>
                    <a:pt x="3202495" y="611492"/>
                  </a:lnTo>
                  <a:lnTo>
                    <a:pt x="3247669" y="614845"/>
                  </a:lnTo>
                  <a:lnTo>
                    <a:pt x="3292843" y="611492"/>
                  </a:lnTo>
                  <a:lnTo>
                    <a:pt x="3336036" y="601738"/>
                  </a:lnTo>
                  <a:lnTo>
                    <a:pt x="3376777" y="586092"/>
                  </a:lnTo>
                  <a:lnTo>
                    <a:pt x="3414560" y="565035"/>
                  </a:lnTo>
                  <a:lnTo>
                    <a:pt x="3448888" y="539051"/>
                  </a:lnTo>
                  <a:lnTo>
                    <a:pt x="3479292" y="508647"/>
                  </a:lnTo>
                  <a:lnTo>
                    <a:pt x="3505276" y="474319"/>
                  </a:lnTo>
                  <a:lnTo>
                    <a:pt x="3526332" y="436537"/>
                  </a:lnTo>
                  <a:lnTo>
                    <a:pt x="3541979" y="395795"/>
                  </a:lnTo>
                  <a:lnTo>
                    <a:pt x="3546437" y="375996"/>
                  </a:lnTo>
                  <a:lnTo>
                    <a:pt x="6449619" y="375996"/>
                  </a:lnTo>
                  <a:lnTo>
                    <a:pt x="6467348" y="372389"/>
                  </a:lnTo>
                  <a:lnTo>
                    <a:pt x="6481889" y="362546"/>
                  </a:lnTo>
                  <a:lnTo>
                    <a:pt x="6491719" y="348005"/>
                  </a:lnTo>
                  <a:lnTo>
                    <a:pt x="6495339" y="330276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42029" y="5454611"/>
              <a:ext cx="245864" cy="245859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932417" y="6088773"/>
            <a:ext cx="5500370" cy="108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Data-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Driven</a:t>
            </a:r>
            <a:r>
              <a:rPr dirty="0" sz="18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Pricing</a:t>
            </a:r>
            <a:r>
              <a:rPr dirty="0" sz="18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&amp;</a:t>
            </a:r>
            <a:r>
              <a:rPr dirty="0" sz="18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Margin</a:t>
            </a:r>
            <a:r>
              <a:rPr dirty="0" sz="18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Strategies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4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Use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insights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set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better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prices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increase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profit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across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all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products.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7417599" y="5270182"/>
            <a:ext cx="6496050" cy="2127885"/>
            <a:chOff x="7417599" y="5270182"/>
            <a:chExt cx="6496050" cy="2127885"/>
          </a:xfrm>
        </p:grpSpPr>
        <p:sp>
          <p:nvSpPr>
            <p:cNvPr id="26" name="object 26" descr=""/>
            <p:cNvSpPr/>
            <p:nvPr/>
          </p:nvSpPr>
          <p:spPr>
            <a:xfrm>
              <a:off x="7417599" y="5577598"/>
              <a:ext cx="6496050" cy="1819910"/>
            </a:xfrm>
            <a:custGeom>
              <a:avLst/>
              <a:gdLst/>
              <a:ahLst/>
              <a:cxnLst/>
              <a:rect l="l" t="t" r="r" b="b"/>
              <a:pathLst>
                <a:path w="6496050" h="1819909">
                  <a:moveTo>
                    <a:pt x="6385737" y="0"/>
                  </a:moveTo>
                  <a:lnTo>
                    <a:pt x="109719" y="0"/>
                  </a:lnTo>
                  <a:lnTo>
                    <a:pt x="67183" y="8679"/>
                  </a:lnTo>
                  <a:lnTo>
                    <a:pt x="32288" y="32288"/>
                  </a:lnTo>
                  <a:lnTo>
                    <a:pt x="8679" y="67181"/>
                  </a:lnTo>
                  <a:lnTo>
                    <a:pt x="0" y="109715"/>
                  </a:lnTo>
                  <a:lnTo>
                    <a:pt x="0" y="1710143"/>
                  </a:lnTo>
                  <a:lnTo>
                    <a:pt x="8679" y="1752684"/>
                  </a:lnTo>
                  <a:lnTo>
                    <a:pt x="32288" y="1787582"/>
                  </a:lnTo>
                  <a:lnTo>
                    <a:pt x="67183" y="1811192"/>
                  </a:lnTo>
                  <a:lnTo>
                    <a:pt x="109719" y="1819871"/>
                  </a:lnTo>
                  <a:lnTo>
                    <a:pt x="6385737" y="1819871"/>
                  </a:lnTo>
                  <a:lnTo>
                    <a:pt x="6428271" y="1811192"/>
                  </a:lnTo>
                  <a:lnTo>
                    <a:pt x="6463164" y="1787582"/>
                  </a:lnTo>
                  <a:lnTo>
                    <a:pt x="6486773" y="1752684"/>
                  </a:lnTo>
                  <a:lnTo>
                    <a:pt x="6495453" y="1710143"/>
                  </a:lnTo>
                  <a:lnTo>
                    <a:pt x="6495453" y="109715"/>
                  </a:lnTo>
                  <a:lnTo>
                    <a:pt x="6486773" y="67181"/>
                  </a:lnTo>
                  <a:lnTo>
                    <a:pt x="6463164" y="32288"/>
                  </a:lnTo>
                  <a:lnTo>
                    <a:pt x="6428271" y="8679"/>
                  </a:lnTo>
                  <a:lnTo>
                    <a:pt x="6385737" y="0"/>
                  </a:lnTo>
                  <a:close/>
                </a:path>
              </a:pathLst>
            </a:custGeom>
            <a:solidFill>
              <a:srgbClr val="242121">
                <a:alpha val="949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7417600" y="5270182"/>
              <a:ext cx="6496050" cy="615315"/>
            </a:xfrm>
            <a:custGeom>
              <a:avLst/>
              <a:gdLst/>
              <a:ahLst/>
              <a:cxnLst/>
              <a:rect l="l" t="t" r="r" b="b"/>
              <a:pathLst>
                <a:path w="6496050" h="615314">
                  <a:moveTo>
                    <a:pt x="6495453" y="330276"/>
                  </a:moveTo>
                  <a:lnTo>
                    <a:pt x="6491833" y="312559"/>
                  </a:lnTo>
                  <a:lnTo>
                    <a:pt x="6481991" y="298018"/>
                  </a:lnTo>
                  <a:lnTo>
                    <a:pt x="6467449" y="288175"/>
                  </a:lnTo>
                  <a:lnTo>
                    <a:pt x="6449733" y="284556"/>
                  </a:lnTo>
                  <a:lnTo>
                    <a:pt x="3553371" y="284556"/>
                  </a:lnTo>
                  <a:lnTo>
                    <a:pt x="3551720" y="262255"/>
                  </a:lnTo>
                  <a:lnTo>
                    <a:pt x="3541966" y="219049"/>
                  </a:lnTo>
                  <a:lnTo>
                    <a:pt x="3526320" y="178320"/>
                  </a:lnTo>
                  <a:lnTo>
                    <a:pt x="3505263" y="140538"/>
                  </a:lnTo>
                  <a:lnTo>
                    <a:pt x="3479279" y="106197"/>
                  </a:lnTo>
                  <a:lnTo>
                    <a:pt x="3448875" y="75793"/>
                  </a:lnTo>
                  <a:lnTo>
                    <a:pt x="3414547" y="49822"/>
                  </a:lnTo>
                  <a:lnTo>
                    <a:pt x="3376765" y="28765"/>
                  </a:lnTo>
                  <a:lnTo>
                    <a:pt x="3336023" y="13119"/>
                  </a:lnTo>
                  <a:lnTo>
                    <a:pt x="3292830" y="3365"/>
                  </a:lnTo>
                  <a:lnTo>
                    <a:pt x="3247656" y="0"/>
                  </a:lnTo>
                  <a:lnTo>
                    <a:pt x="3202482" y="3365"/>
                  </a:lnTo>
                  <a:lnTo>
                    <a:pt x="3159277" y="13119"/>
                  </a:lnTo>
                  <a:lnTo>
                    <a:pt x="3118548" y="28765"/>
                  </a:lnTo>
                  <a:lnTo>
                    <a:pt x="3080766" y="49822"/>
                  </a:lnTo>
                  <a:lnTo>
                    <a:pt x="3046425" y="75793"/>
                  </a:lnTo>
                  <a:lnTo>
                    <a:pt x="3016021" y="106197"/>
                  </a:lnTo>
                  <a:lnTo>
                    <a:pt x="2990050" y="140538"/>
                  </a:lnTo>
                  <a:lnTo>
                    <a:pt x="2968993" y="178320"/>
                  </a:lnTo>
                  <a:lnTo>
                    <a:pt x="2953347" y="219049"/>
                  </a:lnTo>
                  <a:lnTo>
                    <a:pt x="2943593" y="262255"/>
                  </a:lnTo>
                  <a:lnTo>
                    <a:pt x="2941929" y="284556"/>
                  </a:lnTo>
                  <a:lnTo>
                    <a:pt x="45707" y="284556"/>
                  </a:lnTo>
                  <a:lnTo>
                    <a:pt x="27990" y="288175"/>
                  </a:lnTo>
                  <a:lnTo>
                    <a:pt x="13449" y="298018"/>
                  </a:lnTo>
                  <a:lnTo>
                    <a:pt x="3606" y="312559"/>
                  </a:lnTo>
                  <a:lnTo>
                    <a:pt x="0" y="330276"/>
                  </a:lnTo>
                  <a:lnTo>
                    <a:pt x="3606" y="348005"/>
                  </a:lnTo>
                  <a:lnTo>
                    <a:pt x="13449" y="362546"/>
                  </a:lnTo>
                  <a:lnTo>
                    <a:pt x="27990" y="372389"/>
                  </a:lnTo>
                  <a:lnTo>
                    <a:pt x="45720" y="375996"/>
                  </a:lnTo>
                  <a:lnTo>
                    <a:pt x="2948876" y="375996"/>
                  </a:lnTo>
                  <a:lnTo>
                    <a:pt x="2953347" y="395795"/>
                  </a:lnTo>
                  <a:lnTo>
                    <a:pt x="2968993" y="436537"/>
                  </a:lnTo>
                  <a:lnTo>
                    <a:pt x="2990050" y="474319"/>
                  </a:lnTo>
                  <a:lnTo>
                    <a:pt x="3016021" y="508647"/>
                  </a:lnTo>
                  <a:lnTo>
                    <a:pt x="3046425" y="539051"/>
                  </a:lnTo>
                  <a:lnTo>
                    <a:pt x="3080766" y="565035"/>
                  </a:lnTo>
                  <a:lnTo>
                    <a:pt x="3118548" y="586092"/>
                  </a:lnTo>
                  <a:lnTo>
                    <a:pt x="3159277" y="601738"/>
                  </a:lnTo>
                  <a:lnTo>
                    <a:pt x="3202482" y="611492"/>
                  </a:lnTo>
                  <a:lnTo>
                    <a:pt x="3247656" y="614845"/>
                  </a:lnTo>
                  <a:lnTo>
                    <a:pt x="3292830" y="611492"/>
                  </a:lnTo>
                  <a:lnTo>
                    <a:pt x="3336023" y="601738"/>
                  </a:lnTo>
                  <a:lnTo>
                    <a:pt x="3376765" y="586092"/>
                  </a:lnTo>
                  <a:lnTo>
                    <a:pt x="3414547" y="565035"/>
                  </a:lnTo>
                  <a:lnTo>
                    <a:pt x="3448875" y="539051"/>
                  </a:lnTo>
                  <a:lnTo>
                    <a:pt x="3479279" y="508647"/>
                  </a:lnTo>
                  <a:lnTo>
                    <a:pt x="3505263" y="474319"/>
                  </a:lnTo>
                  <a:lnTo>
                    <a:pt x="3526320" y="436537"/>
                  </a:lnTo>
                  <a:lnTo>
                    <a:pt x="3541966" y="395795"/>
                  </a:lnTo>
                  <a:lnTo>
                    <a:pt x="3546424" y="375996"/>
                  </a:lnTo>
                  <a:lnTo>
                    <a:pt x="6449733" y="375996"/>
                  </a:lnTo>
                  <a:lnTo>
                    <a:pt x="6467449" y="372389"/>
                  </a:lnTo>
                  <a:lnTo>
                    <a:pt x="6481991" y="362546"/>
                  </a:lnTo>
                  <a:lnTo>
                    <a:pt x="6491833" y="348005"/>
                  </a:lnTo>
                  <a:lnTo>
                    <a:pt x="6495453" y="330276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" name="object 2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2269" y="5454611"/>
              <a:ext cx="245864" cy="245859"/>
            </a:xfrm>
            <a:prstGeom prst="rect">
              <a:avLst/>
            </a:prstGeom>
          </p:spPr>
        </p:pic>
      </p:grpSp>
      <p:sp>
        <p:nvSpPr>
          <p:cNvPr id="29" name="object 29" descr=""/>
          <p:cNvSpPr txBox="1"/>
          <p:nvPr/>
        </p:nvSpPr>
        <p:spPr>
          <a:xfrm>
            <a:off x="7632662" y="6088773"/>
            <a:ext cx="5862955" cy="1082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50" b="1">
                <a:solidFill>
                  <a:srgbClr val="E4DFDF"/>
                </a:solidFill>
                <a:latin typeface="Arial"/>
                <a:cs typeface="Arial"/>
              </a:rPr>
              <a:t>Actionable</a:t>
            </a:r>
            <a:r>
              <a:rPr dirty="0" sz="185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850" spc="-10" b="1">
                <a:solidFill>
                  <a:srgbClr val="E4DFDF"/>
                </a:solidFill>
                <a:latin typeface="Arial"/>
                <a:cs typeface="Arial"/>
              </a:rPr>
              <a:t>Recommendations</a:t>
            </a:r>
            <a:endParaRPr sz="1850">
              <a:latin typeface="Arial"/>
              <a:cs typeface="Arial"/>
            </a:endParaRPr>
          </a:p>
          <a:p>
            <a:pPr marL="12700" marR="5080">
              <a:lnSpc>
                <a:spcPct val="132800"/>
              </a:lnSpc>
              <a:spcBef>
                <a:spcPts val="994"/>
              </a:spcBef>
            </a:pP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Turn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data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into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clear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practical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steps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that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can</a:t>
            </a:r>
            <a:r>
              <a:rPr dirty="0" sz="16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help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improve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increase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overall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>
                <a:solidFill>
                  <a:srgbClr val="E4DFDF"/>
                </a:solidFill>
                <a:latin typeface="Arial"/>
                <a:cs typeface="Arial"/>
              </a:rPr>
              <a:t>business</a:t>
            </a:r>
            <a:r>
              <a:rPr dirty="0" sz="160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E4DFDF"/>
                </a:solidFill>
                <a:latin typeface="Arial"/>
                <a:cs typeface="Arial"/>
              </a:rPr>
              <a:t>profit.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4144" y="369316"/>
            <a:ext cx="2338705" cy="330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Problem</a:t>
            </a:r>
            <a:r>
              <a:rPr dirty="0" sz="2000" spc="-35"/>
              <a:t> </a:t>
            </a:r>
            <a:r>
              <a:rPr dirty="0" sz="2000" spc="-10"/>
              <a:t>Statement</a:t>
            </a:r>
            <a:endParaRPr sz="20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844" y="1941436"/>
            <a:ext cx="68103" cy="68097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844" y="2768676"/>
            <a:ext cx="68103" cy="68097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668456" y="2686583"/>
            <a:ext cx="152527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20" b="1">
                <a:solidFill>
                  <a:srgbClr val="E4DFDF"/>
                </a:solidFill>
                <a:latin typeface="Arial"/>
                <a:cs typeface="Arial"/>
              </a:rPr>
              <a:t>State</a:t>
            </a:r>
            <a:endParaRPr sz="12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68456" y="3073234"/>
            <a:ext cx="4034154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Represented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Filled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Map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for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geographical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performance insights.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844" y="3595928"/>
            <a:ext cx="68103" cy="68097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668456" y="3513835"/>
            <a:ext cx="167449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Region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68456" y="3900487"/>
            <a:ext cx="3810000" cy="1854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Illustrated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with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Donut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Chart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show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proportional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contributions.</a:t>
            </a:r>
            <a:endParaRPr sz="1050">
              <a:latin typeface="Arial"/>
              <a:cs typeface="Arial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844" y="4423168"/>
            <a:ext cx="68103" cy="68097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668456" y="4341075"/>
            <a:ext cx="173672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endParaRPr sz="125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6844" y="5250421"/>
            <a:ext cx="68103" cy="68097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68456" y="4727727"/>
            <a:ext cx="4062095" cy="1012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Displayed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as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Bar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Chart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for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easy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comparison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categories.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0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Retailer</a:t>
            </a: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Presented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as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Bar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Chart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highlight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top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retail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 partners.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7485215" y="1865236"/>
            <a:ext cx="6680200" cy="495934"/>
            <a:chOff x="7485215" y="1865236"/>
            <a:chExt cx="6680200" cy="495934"/>
          </a:xfrm>
        </p:grpSpPr>
        <p:sp>
          <p:nvSpPr>
            <p:cNvPr id="15" name="object 15" descr=""/>
            <p:cNvSpPr/>
            <p:nvPr/>
          </p:nvSpPr>
          <p:spPr>
            <a:xfrm>
              <a:off x="7489025" y="1869046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6428130" y="0"/>
                  </a:moveTo>
                  <a:lnTo>
                    <a:pt x="244019" y="0"/>
                  </a:lnTo>
                  <a:lnTo>
                    <a:pt x="195099" y="4994"/>
                  </a:lnTo>
                  <a:lnTo>
                    <a:pt x="149416" y="19302"/>
                  </a:lnTo>
                  <a:lnTo>
                    <a:pt x="107982" y="41910"/>
                  </a:lnTo>
                  <a:lnTo>
                    <a:pt x="71810" y="71807"/>
                  </a:lnTo>
                  <a:lnTo>
                    <a:pt x="41912" y="107979"/>
                  </a:lnTo>
                  <a:lnTo>
                    <a:pt x="19303" y="149413"/>
                  </a:lnTo>
                  <a:lnTo>
                    <a:pt x="4994" y="195097"/>
                  </a:lnTo>
                  <a:lnTo>
                    <a:pt x="0" y="244017"/>
                  </a:lnTo>
                  <a:lnTo>
                    <a:pt x="4994" y="292938"/>
                  </a:lnTo>
                  <a:lnTo>
                    <a:pt x="19303" y="338622"/>
                  </a:lnTo>
                  <a:lnTo>
                    <a:pt x="41912" y="380056"/>
                  </a:lnTo>
                  <a:lnTo>
                    <a:pt x="71810" y="416228"/>
                  </a:lnTo>
                  <a:lnTo>
                    <a:pt x="107982" y="446124"/>
                  </a:lnTo>
                  <a:lnTo>
                    <a:pt x="149416" y="468733"/>
                  </a:lnTo>
                  <a:lnTo>
                    <a:pt x="195099" y="483041"/>
                  </a:lnTo>
                  <a:lnTo>
                    <a:pt x="244019" y="488035"/>
                  </a:lnTo>
                  <a:lnTo>
                    <a:pt x="6428130" y="488035"/>
                  </a:lnTo>
                  <a:lnTo>
                    <a:pt x="6477047" y="483041"/>
                  </a:lnTo>
                  <a:lnTo>
                    <a:pt x="6522729" y="468733"/>
                  </a:lnTo>
                  <a:lnTo>
                    <a:pt x="6564163" y="446124"/>
                  </a:lnTo>
                  <a:lnTo>
                    <a:pt x="6600336" y="416228"/>
                  </a:lnTo>
                  <a:lnTo>
                    <a:pt x="6630234" y="380056"/>
                  </a:lnTo>
                  <a:lnTo>
                    <a:pt x="6652844" y="338622"/>
                  </a:lnTo>
                  <a:lnTo>
                    <a:pt x="6667153" y="292938"/>
                  </a:lnTo>
                  <a:lnTo>
                    <a:pt x="6672148" y="244017"/>
                  </a:lnTo>
                  <a:lnTo>
                    <a:pt x="6667153" y="195097"/>
                  </a:lnTo>
                  <a:lnTo>
                    <a:pt x="6652844" y="149413"/>
                  </a:lnTo>
                  <a:lnTo>
                    <a:pt x="6630234" y="107979"/>
                  </a:lnTo>
                  <a:lnTo>
                    <a:pt x="6600336" y="71807"/>
                  </a:lnTo>
                  <a:lnTo>
                    <a:pt x="6564163" y="41910"/>
                  </a:lnTo>
                  <a:lnTo>
                    <a:pt x="6522729" y="19302"/>
                  </a:lnTo>
                  <a:lnTo>
                    <a:pt x="6477047" y="4994"/>
                  </a:lnTo>
                  <a:lnTo>
                    <a:pt x="642813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7489025" y="1869046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0" y="244017"/>
                  </a:moveTo>
                  <a:lnTo>
                    <a:pt x="4994" y="195097"/>
                  </a:lnTo>
                  <a:lnTo>
                    <a:pt x="19303" y="149413"/>
                  </a:lnTo>
                  <a:lnTo>
                    <a:pt x="41912" y="107979"/>
                  </a:lnTo>
                  <a:lnTo>
                    <a:pt x="71810" y="71807"/>
                  </a:lnTo>
                  <a:lnTo>
                    <a:pt x="107982" y="41910"/>
                  </a:lnTo>
                  <a:lnTo>
                    <a:pt x="149416" y="19302"/>
                  </a:lnTo>
                  <a:lnTo>
                    <a:pt x="195099" y="4994"/>
                  </a:lnTo>
                  <a:lnTo>
                    <a:pt x="244019" y="0"/>
                  </a:lnTo>
                  <a:lnTo>
                    <a:pt x="6428130" y="0"/>
                  </a:lnTo>
                  <a:lnTo>
                    <a:pt x="6477047" y="4994"/>
                  </a:lnTo>
                  <a:lnTo>
                    <a:pt x="6522729" y="19302"/>
                  </a:lnTo>
                  <a:lnTo>
                    <a:pt x="6564163" y="41910"/>
                  </a:lnTo>
                  <a:lnTo>
                    <a:pt x="6600336" y="71807"/>
                  </a:lnTo>
                  <a:lnTo>
                    <a:pt x="6630234" y="107979"/>
                  </a:lnTo>
                  <a:lnTo>
                    <a:pt x="6652844" y="149413"/>
                  </a:lnTo>
                  <a:lnTo>
                    <a:pt x="6667153" y="195097"/>
                  </a:lnTo>
                  <a:lnTo>
                    <a:pt x="6672148" y="244017"/>
                  </a:lnTo>
                  <a:lnTo>
                    <a:pt x="6667153" y="292938"/>
                  </a:lnTo>
                  <a:lnTo>
                    <a:pt x="6652844" y="338622"/>
                  </a:lnTo>
                  <a:lnTo>
                    <a:pt x="6630234" y="380056"/>
                  </a:lnTo>
                  <a:lnTo>
                    <a:pt x="6600336" y="416228"/>
                  </a:lnTo>
                  <a:lnTo>
                    <a:pt x="6564163" y="446124"/>
                  </a:lnTo>
                  <a:lnTo>
                    <a:pt x="6522729" y="468733"/>
                  </a:lnTo>
                  <a:lnTo>
                    <a:pt x="6477047" y="483041"/>
                  </a:lnTo>
                  <a:lnTo>
                    <a:pt x="6428130" y="488035"/>
                  </a:lnTo>
                  <a:lnTo>
                    <a:pt x="244019" y="488035"/>
                  </a:lnTo>
                  <a:lnTo>
                    <a:pt x="195099" y="483041"/>
                  </a:lnTo>
                  <a:lnTo>
                    <a:pt x="149416" y="468733"/>
                  </a:lnTo>
                  <a:lnTo>
                    <a:pt x="107982" y="446124"/>
                  </a:lnTo>
                  <a:lnTo>
                    <a:pt x="71810" y="416228"/>
                  </a:lnTo>
                  <a:lnTo>
                    <a:pt x="41912" y="380056"/>
                  </a:lnTo>
                  <a:lnTo>
                    <a:pt x="19303" y="338622"/>
                  </a:lnTo>
                  <a:lnTo>
                    <a:pt x="4994" y="292938"/>
                  </a:lnTo>
                  <a:lnTo>
                    <a:pt x="0" y="24401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464144" y="1008100"/>
            <a:ext cx="9566275" cy="1423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05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effectively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analyse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present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Adidas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US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data,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specific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visual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quantitative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requirements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were</a:t>
            </a:r>
            <a:r>
              <a:rPr dirty="0" sz="105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established.</a:t>
            </a: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2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7024370" algn="l"/>
              </a:tabLst>
            </a:pP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Key</a:t>
            </a:r>
            <a:r>
              <a:rPr dirty="0" sz="15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r>
              <a:rPr dirty="0" sz="15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	Essential</a:t>
            </a:r>
            <a:r>
              <a:rPr dirty="0" sz="15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FFFFFF"/>
                </a:solidFill>
                <a:latin typeface="Arial"/>
                <a:cs typeface="Arial"/>
              </a:rPr>
              <a:t>KPI</a:t>
            </a:r>
            <a:r>
              <a:rPr dirty="0" sz="15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500">
              <a:latin typeface="Arial"/>
              <a:cs typeface="Arial"/>
            </a:endParaRPr>
          </a:p>
          <a:p>
            <a:pPr marL="216535">
              <a:lnSpc>
                <a:spcPts val="1315"/>
              </a:lnSpc>
              <a:spcBef>
                <a:spcPts val="1305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by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20" b="1">
                <a:solidFill>
                  <a:srgbClr val="E4DFDF"/>
                </a:solidFill>
                <a:latin typeface="Arial"/>
                <a:cs typeface="Arial"/>
              </a:rPr>
              <a:t>Month</a:t>
            </a:r>
            <a:endParaRPr sz="1250">
              <a:latin typeface="Arial"/>
              <a:cs typeface="Arial"/>
            </a:endParaRPr>
          </a:p>
          <a:p>
            <a:pPr marL="7168515">
              <a:lnSpc>
                <a:spcPts val="1315"/>
              </a:lnSpc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endParaRPr sz="1250">
              <a:latin typeface="Arial"/>
              <a:cs typeface="Arial"/>
            </a:endParaRPr>
          </a:p>
          <a:p>
            <a:pPr marL="216535">
              <a:lnSpc>
                <a:spcPct val="100000"/>
              </a:lnSpc>
              <a:spcBef>
                <a:spcPts val="409"/>
              </a:spcBef>
            </a:pP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Visualised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as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an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Area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Chart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show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trends</a:t>
            </a:r>
            <a:r>
              <a:rPr dirty="0" sz="10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>
                <a:solidFill>
                  <a:srgbClr val="E4DFDF"/>
                </a:solidFill>
                <a:latin typeface="Arial"/>
                <a:cs typeface="Arial"/>
              </a:rPr>
              <a:t>over</a:t>
            </a:r>
            <a:r>
              <a:rPr dirty="0" sz="10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050" spc="-10">
                <a:solidFill>
                  <a:srgbClr val="E4DFDF"/>
                </a:solidFill>
                <a:latin typeface="Arial"/>
                <a:cs typeface="Arial"/>
              </a:rPr>
              <a:t>time.</a:t>
            </a:r>
            <a:endParaRPr sz="105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7485215" y="2489479"/>
            <a:ext cx="6680200" cy="495934"/>
            <a:chOff x="7485215" y="2489479"/>
            <a:chExt cx="6680200" cy="495934"/>
          </a:xfrm>
        </p:grpSpPr>
        <p:sp>
          <p:nvSpPr>
            <p:cNvPr id="19" name="object 19" descr=""/>
            <p:cNvSpPr/>
            <p:nvPr/>
          </p:nvSpPr>
          <p:spPr>
            <a:xfrm>
              <a:off x="7489025" y="2493289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6428130" y="0"/>
                  </a:moveTo>
                  <a:lnTo>
                    <a:pt x="244019" y="0"/>
                  </a:lnTo>
                  <a:lnTo>
                    <a:pt x="195099" y="4994"/>
                  </a:lnTo>
                  <a:lnTo>
                    <a:pt x="149416" y="19302"/>
                  </a:lnTo>
                  <a:lnTo>
                    <a:pt x="107982" y="41910"/>
                  </a:lnTo>
                  <a:lnTo>
                    <a:pt x="71810" y="71807"/>
                  </a:lnTo>
                  <a:lnTo>
                    <a:pt x="41912" y="107979"/>
                  </a:lnTo>
                  <a:lnTo>
                    <a:pt x="19303" y="149413"/>
                  </a:lnTo>
                  <a:lnTo>
                    <a:pt x="4994" y="195097"/>
                  </a:lnTo>
                  <a:lnTo>
                    <a:pt x="0" y="244017"/>
                  </a:lnTo>
                  <a:lnTo>
                    <a:pt x="4994" y="292938"/>
                  </a:lnTo>
                  <a:lnTo>
                    <a:pt x="19303" y="338622"/>
                  </a:lnTo>
                  <a:lnTo>
                    <a:pt x="41912" y="380056"/>
                  </a:lnTo>
                  <a:lnTo>
                    <a:pt x="71810" y="416228"/>
                  </a:lnTo>
                  <a:lnTo>
                    <a:pt x="107982" y="446124"/>
                  </a:lnTo>
                  <a:lnTo>
                    <a:pt x="149416" y="468733"/>
                  </a:lnTo>
                  <a:lnTo>
                    <a:pt x="195099" y="483041"/>
                  </a:lnTo>
                  <a:lnTo>
                    <a:pt x="244019" y="488035"/>
                  </a:lnTo>
                  <a:lnTo>
                    <a:pt x="6428130" y="488035"/>
                  </a:lnTo>
                  <a:lnTo>
                    <a:pt x="6477047" y="483041"/>
                  </a:lnTo>
                  <a:lnTo>
                    <a:pt x="6522729" y="468733"/>
                  </a:lnTo>
                  <a:lnTo>
                    <a:pt x="6564163" y="446124"/>
                  </a:lnTo>
                  <a:lnTo>
                    <a:pt x="6600336" y="416228"/>
                  </a:lnTo>
                  <a:lnTo>
                    <a:pt x="6630234" y="380056"/>
                  </a:lnTo>
                  <a:lnTo>
                    <a:pt x="6652844" y="338622"/>
                  </a:lnTo>
                  <a:lnTo>
                    <a:pt x="6667153" y="292938"/>
                  </a:lnTo>
                  <a:lnTo>
                    <a:pt x="6672148" y="244017"/>
                  </a:lnTo>
                  <a:lnTo>
                    <a:pt x="6667153" y="195097"/>
                  </a:lnTo>
                  <a:lnTo>
                    <a:pt x="6652844" y="149413"/>
                  </a:lnTo>
                  <a:lnTo>
                    <a:pt x="6630234" y="107979"/>
                  </a:lnTo>
                  <a:lnTo>
                    <a:pt x="6600336" y="71807"/>
                  </a:lnTo>
                  <a:lnTo>
                    <a:pt x="6564163" y="41910"/>
                  </a:lnTo>
                  <a:lnTo>
                    <a:pt x="6522729" y="19302"/>
                  </a:lnTo>
                  <a:lnTo>
                    <a:pt x="6477047" y="4994"/>
                  </a:lnTo>
                  <a:lnTo>
                    <a:pt x="642813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7489025" y="2493289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0" y="244017"/>
                  </a:moveTo>
                  <a:lnTo>
                    <a:pt x="4994" y="195097"/>
                  </a:lnTo>
                  <a:lnTo>
                    <a:pt x="19303" y="149413"/>
                  </a:lnTo>
                  <a:lnTo>
                    <a:pt x="41912" y="107979"/>
                  </a:lnTo>
                  <a:lnTo>
                    <a:pt x="71810" y="71807"/>
                  </a:lnTo>
                  <a:lnTo>
                    <a:pt x="107982" y="41910"/>
                  </a:lnTo>
                  <a:lnTo>
                    <a:pt x="149416" y="19302"/>
                  </a:lnTo>
                  <a:lnTo>
                    <a:pt x="195099" y="4994"/>
                  </a:lnTo>
                  <a:lnTo>
                    <a:pt x="244019" y="0"/>
                  </a:lnTo>
                  <a:lnTo>
                    <a:pt x="6428130" y="0"/>
                  </a:lnTo>
                  <a:lnTo>
                    <a:pt x="6477047" y="4994"/>
                  </a:lnTo>
                  <a:lnTo>
                    <a:pt x="6522729" y="19302"/>
                  </a:lnTo>
                  <a:lnTo>
                    <a:pt x="6564163" y="41910"/>
                  </a:lnTo>
                  <a:lnTo>
                    <a:pt x="6600336" y="71807"/>
                  </a:lnTo>
                  <a:lnTo>
                    <a:pt x="6630234" y="107979"/>
                  </a:lnTo>
                  <a:lnTo>
                    <a:pt x="6652844" y="149413"/>
                  </a:lnTo>
                  <a:lnTo>
                    <a:pt x="6667153" y="195097"/>
                  </a:lnTo>
                  <a:lnTo>
                    <a:pt x="6672148" y="244017"/>
                  </a:lnTo>
                  <a:lnTo>
                    <a:pt x="6667153" y="292938"/>
                  </a:lnTo>
                  <a:lnTo>
                    <a:pt x="6652844" y="338622"/>
                  </a:lnTo>
                  <a:lnTo>
                    <a:pt x="6630234" y="380056"/>
                  </a:lnTo>
                  <a:lnTo>
                    <a:pt x="6600336" y="416228"/>
                  </a:lnTo>
                  <a:lnTo>
                    <a:pt x="6564163" y="446124"/>
                  </a:lnTo>
                  <a:lnTo>
                    <a:pt x="6522729" y="468733"/>
                  </a:lnTo>
                  <a:lnTo>
                    <a:pt x="6477047" y="483041"/>
                  </a:lnTo>
                  <a:lnTo>
                    <a:pt x="6428130" y="488035"/>
                  </a:lnTo>
                  <a:lnTo>
                    <a:pt x="244019" y="488035"/>
                  </a:lnTo>
                  <a:lnTo>
                    <a:pt x="195099" y="483041"/>
                  </a:lnTo>
                  <a:lnTo>
                    <a:pt x="149416" y="468733"/>
                  </a:lnTo>
                  <a:lnTo>
                    <a:pt x="107982" y="446124"/>
                  </a:lnTo>
                  <a:lnTo>
                    <a:pt x="71810" y="416228"/>
                  </a:lnTo>
                  <a:lnTo>
                    <a:pt x="41912" y="380056"/>
                  </a:lnTo>
                  <a:lnTo>
                    <a:pt x="19303" y="338622"/>
                  </a:lnTo>
                  <a:lnTo>
                    <a:pt x="4994" y="292938"/>
                  </a:lnTo>
                  <a:lnTo>
                    <a:pt x="0" y="24401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7620165" y="2627414"/>
            <a:ext cx="123317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Operating</a:t>
            </a:r>
            <a:r>
              <a:rPr dirty="0" sz="1250" spc="-6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Profit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7485215" y="3113722"/>
            <a:ext cx="6680200" cy="495934"/>
            <a:chOff x="7485215" y="3113722"/>
            <a:chExt cx="6680200" cy="495934"/>
          </a:xfrm>
        </p:grpSpPr>
        <p:sp>
          <p:nvSpPr>
            <p:cNvPr id="23" name="object 23" descr=""/>
            <p:cNvSpPr/>
            <p:nvPr/>
          </p:nvSpPr>
          <p:spPr>
            <a:xfrm>
              <a:off x="7489025" y="3117532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6428130" y="0"/>
                  </a:moveTo>
                  <a:lnTo>
                    <a:pt x="244019" y="0"/>
                  </a:lnTo>
                  <a:lnTo>
                    <a:pt x="195099" y="4994"/>
                  </a:lnTo>
                  <a:lnTo>
                    <a:pt x="149416" y="19302"/>
                  </a:lnTo>
                  <a:lnTo>
                    <a:pt x="107982" y="41910"/>
                  </a:lnTo>
                  <a:lnTo>
                    <a:pt x="71810" y="71807"/>
                  </a:lnTo>
                  <a:lnTo>
                    <a:pt x="41912" y="107979"/>
                  </a:lnTo>
                  <a:lnTo>
                    <a:pt x="19303" y="149413"/>
                  </a:lnTo>
                  <a:lnTo>
                    <a:pt x="4994" y="195097"/>
                  </a:lnTo>
                  <a:lnTo>
                    <a:pt x="0" y="244017"/>
                  </a:lnTo>
                  <a:lnTo>
                    <a:pt x="4994" y="292938"/>
                  </a:lnTo>
                  <a:lnTo>
                    <a:pt x="19303" y="338622"/>
                  </a:lnTo>
                  <a:lnTo>
                    <a:pt x="41912" y="380056"/>
                  </a:lnTo>
                  <a:lnTo>
                    <a:pt x="71810" y="416228"/>
                  </a:lnTo>
                  <a:lnTo>
                    <a:pt x="107982" y="446124"/>
                  </a:lnTo>
                  <a:lnTo>
                    <a:pt x="149416" y="468733"/>
                  </a:lnTo>
                  <a:lnTo>
                    <a:pt x="195099" y="483041"/>
                  </a:lnTo>
                  <a:lnTo>
                    <a:pt x="244019" y="488035"/>
                  </a:lnTo>
                  <a:lnTo>
                    <a:pt x="6428130" y="488035"/>
                  </a:lnTo>
                  <a:lnTo>
                    <a:pt x="6477047" y="483041"/>
                  </a:lnTo>
                  <a:lnTo>
                    <a:pt x="6522729" y="468733"/>
                  </a:lnTo>
                  <a:lnTo>
                    <a:pt x="6564163" y="446124"/>
                  </a:lnTo>
                  <a:lnTo>
                    <a:pt x="6600336" y="416228"/>
                  </a:lnTo>
                  <a:lnTo>
                    <a:pt x="6630234" y="380056"/>
                  </a:lnTo>
                  <a:lnTo>
                    <a:pt x="6652844" y="338622"/>
                  </a:lnTo>
                  <a:lnTo>
                    <a:pt x="6667153" y="292938"/>
                  </a:lnTo>
                  <a:lnTo>
                    <a:pt x="6672148" y="244017"/>
                  </a:lnTo>
                  <a:lnTo>
                    <a:pt x="6667153" y="195097"/>
                  </a:lnTo>
                  <a:lnTo>
                    <a:pt x="6652844" y="149413"/>
                  </a:lnTo>
                  <a:lnTo>
                    <a:pt x="6630234" y="107979"/>
                  </a:lnTo>
                  <a:lnTo>
                    <a:pt x="6600336" y="71807"/>
                  </a:lnTo>
                  <a:lnTo>
                    <a:pt x="6564163" y="41910"/>
                  </a:lnTo>
                  <a:lnTo>
                    <a:pt x="6522729" y="19302"/>
                  </a:lnTo>
                  <a:lnTo>
                    <a:pt x="6477047" y="4994"/>
                  </a:lnTo>
                  <a:lnTo>
                    <a:pt x="642813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7489025" y="3117532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0" y="244017"/>
                  </a:moveTo>
                  <a:lnTo>
                    <a:pt x="4994" y="195097"/>
                  </a:lnTo>
                  <a:lnTo>
                    <a:pt x="19303" y="149413"/>
                  </a:lnTo>
                  <a:lnTo>
                    <a:pt x="41912" y="107979"/>
                  </a:lnTo>
                  <a:lnTo>
                    <a:pt x="71810" y="71807"/>
                  </a:lnTo>
                  <a:lnTo>
                    <a:pt x="107982" y="41910"/>
                  </a:lnTo>
                  <a:lnTo>
                    <a:pt x="149416" y="19302"/>
                  </a:lnTo>
                  <a:lnTo>
                    <a:pt x="195099" y="4994"/>
                  </a:lnTo>
                  <a:lnTo>
                    <a:pt x="244019" y="0"/>
                  </a:lnTo>
                  <a:lnTo>
                    <a:pt x="6428130" y="0"/>
                  </a:lnTo>
                  <a:lnTo>
                    <a:pt x="6477047" y="4994"/>
                  </a:lnTo>
                  <a:lnTo>
                    <a:pt x="6522729" y="19302"/>
                  </a:lnTo>
                  <a:lnTo>
                    <a:pt x="6564163" y="41910"/>
                  </a:lnTo>
                  <a:lnTo>
                    <a:pt x="6600336" y="71807"/>
                  </a:lnTo>
                  <a:lnTo>
                    <a:pt x="6630234" y="107979"/>
                  </a:lnTo>
                  <a:lnTo>
                    <a:pt x="6652844" y="149413"/>
                  </a:lnTo>
                  <a:lnTo>
                    <a:pt x="6667153" y="195097"/>
                  </a:lnTo>
                  <a:lnTo>
                    <a:pt x="6672148" y="244017"/>
                  </a:lnTo>
                  <a:lnTo>
                    <a:pt x="6667153" y="292938"/>
                  </a:lnTo>
                  <a:lnTo>
                    <a:pt x="6652844" y="338622"/>
                  </a:lnTo>
                  <a:lnTo>
                    <a:pt x="6630234" y="380056"/>
                  </a:lnTo>
                  <a:lnTo>
                    <a:pt x="6600336" y="416228"/>
                  </a:lnTo>
                  <a:lnTo>
                    <a:pt x="6564163" y="446124"/>
                  </a:lnTo>
                  <a:lnTo>
                    <a:pt x="6522729" y="468733"/>
                  </a:lnTo>
                  <a:lnTo>
                    <a:pt x="6477047" y="483041"/>
                  </a:lnTo>
                  <a:lnTo>
                    <a:pt x="6428130" y="488035"/>
                  </a:lnTo>
                  <a:lnTo>
                    <a:pt x="244019" y="488035"/>
                  </a:lnTo>
                  <a:lnTo>
                    <a:pt x="195099" y="483041"/>
                  </a:lnTo>
                  <a:lnTo>
                    <a:pt x="149416" y="468733"/>
                  </a:lnTo>
                  <a:lnTo>
                    <a:pt x="107982" y="446124"/>
                  </a:lnTo>
                  <a:lnTo>
                    <a:pt x="71810" y="416228"/>
                  </a:lnTo>
                  <a:lnTo>
                    <a:pt x="41912" y="380056"/>
                  </a:lnTo>
                  <a:lnTo>
                    <a:pt x="19303" y="338622"/>
                  </a:lnTo>
                  <a:lnTo>
                    <a:pt x="4994" y="292938"/>
                  </a:lnTo>
                  <a:lnTo>
                    <a:pt x="0" y="24401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7620165" y="3251657"/>
            <a:ext cx="810260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Units</a:t>
            </a:r>
            <a:r>
              <a:rPr dirty="0" sz="1250" spc="-2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20" b="1">
                <a:solidFill>
                  <a:srgbClr val="E4DFDF"/>
                </a:solidFill>
                <a:latin typeface="Arial"/>
                <a:cs typeface="Arial"/>
              </a:rPr>
              <a:t>Sold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7485215" y="3737965"/>
            <a:ext cx="6680200" cy="495934"/>
            <a:chOff x="7485215" y="3737965"/>
            <a:chExt cx="6680200" cy="495934"/>
          </a:xfrm>
        </p:grpSpPr>
        <p:sp>
          <p:nvSpPr>
            <p:cNvPr id="27" name="object 27" descr=""/>
            <p:cNvSpPr/>
            <p:nvPr/>
          </p:nvSpPr>
          <p:spPr>
            <a:xfrm>
              <a:off x="7489025" y="3741775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6428130" y="0"/>
                  </a:moveTo>
                  <a:lnTo>
                    <a:pt x="244019" y="0"/>
                  </a:lnTo>
                  <a:lnTo>
                    <a:pt x="195099" y="4994"/>
                  </a:lnTo>
                  <a:lnTo>
                    <a:pt x="149416" y="19302"/>
                  </a:lnTo>
                  <a:lnTo>
                    <a:pt x="107982" y="41910"/>
                  </a:lnTo>
                  <a:lnTo>
                    <a:pt x="71810" y="71807"/>
                  </a:lnTo>
                  <a:lnTo>
                    <a:pt x="41912" y="107979"/>
                  </a:lnTo>
                  <a:lnTo>
                    <a:pt x="19303" y="149413"/>
                  </a:lnTo>
                  <a:lnTo>
                    <a:pt x="4994" y="195097"/>
                  </a:lnTo>
                  <a:lnTo>
                    <a:pt x="0" y="244017"/>
                  </a:lnTo>
                  <a:lnTo>
                    <a:pt x="4994" y="292938"/>
                  </a:lnTo>
                  <a:lnTo>
                    <a:pt x="19303" y="338622"/>
                  </a:lnTo>
                  <a:lnTo>
                    <a:pt x="41912" y="380056"/>
                  </a:lnTo>
                  <a:lnTo>
                    <a:pt x="71810" y="416228"/>
                  </a:lnTo>
                  <a:lnTo>
                    <a:pt x="107982" y="446124"/>
                  </a:lnTo>
                  <a:lnTo>
                    <a:pt x="149416" y="468733"/>
                  </a:lnTo>
                  <a:lnTo>
                    <a:pt x="195099" y="483041"/>
                  </a:lnTo>
                  <a:lnTo>
                    <a:pt x="244019" y="488035"/>
                  </a:lnTo>
                  <a:lnTo>
                    <a:pt x="6428130" y="488035"/>
                  </a:lnTo>
                  <a:lnTo>
                    <a:pt x="6477047" y="483041"/>
                  </a:lnTo>
                  <a:lnTo>
                    <a:pt x="6522729" y="468733"/>
                  </a:lnTo>
                  <a:lnTo>
                    <a:pt x="6564163" y="446124"/>
                  </a:lnTo>
                  <a:lnTo>
                    <a:pt x="6600336" y="416228"/>
                  </a:lnTo>
                  <a:lnTo>
                    <a:pt x="6630234" y="380056"/>
                  </a:lnTo>
                  <a:lnTo>
                    <a:pt x="6652844" y="338622"/>
                  </a:lnTo>
                  <a:lnTo>
                    <a:pt x="6667153" y="292938"/>
                  </a:lnTo>
                  <a:lnTo>
                    <a:pt x="6672148" y="244017"/>
                  </a:lnTo>
                  <a:lnTo>
                    <a:pt x="6667153" y="195097"/>
                  </a:lnTo>
                  <a:lnTo>
                    <a:pt x="6652844" y="149413"/>
                  </a:lnTo>
                  <a:lnTo>
                    <a:pt x="6630234" y="107979"/>
                  </a:lnTo>
                  <a:lnTo>
                    <a:pt x="6600336" y="71807"/>
                  </a:lnTo>
                  <a:lnTo>
                    <a:pt x="6564163" y="41910"/>
                  </a:lnTo>
                  <a:lnTo>
                    <a:pt x="6522729" y="19302"/>
                  </a:lnTo>
                  <a:lnTo>
                    <a:pt x="6477047" y="4994"/>
                  </a:lnTo>
                  <a:lnTo>
                    <a:pt x="642813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7489025" y="3741775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0" y="244017"/>
                  </a:moveTo>
                  <a:lnTo>
                    <a:pt x="4994" y="195097"/>
                  </a:lnTo>
                  <a:lnTo>
                    <a:pt x="19303" y="149413"/>
                  </a:lnTo>
                  <a:lnTo>
                    <a:pt x="41912" y="107979"/>
                  </a:lnTo>
                  <a:lnTo>
                    <a:pt x="71810" y="71807"/>
                  </a:lnTo>
                  <a:lnTo>
                    <a:pt x="107982" y="41910"/>
                  </a:lnTo>
                  <a:lnTo>
                    <a:pt x="149416" y="19302"/>
                  </a:lnTo>
                  <a:lnTo>
                    <a:pt x="195099" y="4994"/>
                  </a:lnTo>
                  <a:lnTo>
                    <a:pt x="244019" y="0"/>
                  </a:lnTo>
                  <a:lnTo>
                    <a:pt x="6428130" y="0"/>
                  </a:lnTo>
                  <a:lnTo>
                    <a:pt x="6477047" y="4994"/>
                  </a:lnTo>
                  <a:lnTo>
                    <a:pt x="6522729" y="19302"/>
                  </a:lnTo>
                  <a:lnTo>
                    <a:pt x="6564163" y="41910"/>
                  </a:lnTo>
                  <a:lnTo>
                    <a:pt x="6600336" y="71807"/>
                  </a:lnTo>
                  <a:lnTo>
                    <a:pt x="6630234" y="107979"/>
                  </a:lnTo>
                  <a:lnTo>
                    <a:pt x="6652844" y="149413"/>
                  </a:lnTo>
                  <a:lnTo>
                    <a:pt x="6667153" y="195097"/>
                  </a:lnTo>
                  <a:lnTo>
                    <a:pt x="6672148" y="244017"/>
                  </a:lnTo>
                  <a:lnTo>
                    <a:pt x="6667153" y="292938"/>
                  </a:lnTo>
                  <a:lnTo>
                    <a:pt x="6652844" y="338622"/>
                  </a:lnTo>
                  <a:lnTo>
                    <a:pt x="6630234" y="380056"/>
                  </a:lnTo>
                  <a:lnTo>
                    <a:pt x="6600336" y="416228"/>
                  </a:lnTo>
                  <a:lnTo>
                    <a:pt x="6564163" y="446124"/>
                  </a:lnTo>
                  <a:lnTo>
                    <a:pt x="6522729" y="468733"/>
                  </a:lnTo>
                  <a:lnTo>
                    <a:pt x="6477047" y="483041"/>
                  </a:lnTo>
                  <a:lnTo>
                    <a:pt x="6428130" y="488035"/>
                  </a:lnTo>
                  <a:lnTo>
                    <a:pt x="244019" y="488035"/>
                  </a:lnTo>
                  <a:lnTo>
                    <a:pt x="195099" y="483041"/>
                  </a:lnTo>
                  <a:lnTo>
                    <a:pt x="149416" y="468733"/>
                  </a:lnTo>
                  <a:lnTo>
                    <a:pt x="107982" y="446124"/>
                  </a:lnTo>
                  <a:lnTo>
                    <a:pt x="71810" y="416228"/>
                  </a:lnTo>
                  <a:lnTo>
                    <a:pt x="41912" y="380056"/>
                  </a:lnTo>
                  <a:lnTo>
                    <a:pt x="19303" y="338622"/>
                  </a:lnTo>
                  <a:lnTo>
                    <a:pt x="4994" y="292938"/>
                  </a:lnTo>
                  <a:lnTo>
                    <a:pt x="0" y="24401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7620165" y="3875900"/>
            <a:ext cx="172783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Average</a:t>
            </a:r>
            <a:r>
              <a:rPr dirty="0" sz="1250" spc="-4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Price</a:t>
            </a:r>
            <a:r>
              <a:rPr dirty="0" sz="1250" spc="-4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per</a:t>
            </a:r>
            <a:r>
              <a:rPr dirty="0" sz="1250" spc="-4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20" b="1">
                <a:solidFill>
                  <a:srgbClr val="E4DFDF"/>
                </a:solidFill>
                <a:latin typeface="Arial"/>
                <a:cs typeface="Arial"/>
              </a:rPr>
              <a:t>Unit</a:t>
            </a:r>
            <a:endParaRPr sz="1250">
              <a:latin typeface="Arial"/>
              <a:cs typeface="Arial"/>
            </a:endParaRPr>
          </a:p>
        </p:txBody>
      </p:sp>
      <p:grpSp>
        <p:nvGrpSpPr>
          <p:cNvPr id="30" name="object 30" descr=""/>
          <p:cNvGrpSpPr/>
          <p:nvPr/>
        </p:nvGrpSpPr>
        <p:grpSpPr>
          <a:xfrm>
            <a:off x="7485215" y="4362208"/>
            <a:ext cx="6680200" cy="495934"/>
            <a:chOff x="7485215" y="4362208"/>
            <a:chExt cx="6680200" cy="495934"/>
          </a:xfrm>
        </p:grpSpPr>
        <p:sp>
          <p:nvSpPr>
            <p:cNvPr id="31" name="object 31" descr=""/>
            <p:cNvSpPr/>
            <p:nvPr/>
          </p:nvSpPr>
          <p:spPr>
            <a:xfrm>
              <a:off x="7489025" y="4366018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6428130" y="0"/>
                  </a:moveTo>
                  <a:lnTo>
                    <a:pt x="244019" y="0"/>
                  </a:lnTo>
                  <a:lnTo>
                    <a:pt x="195099" y="4994"/>
                  </a:lnTo>
                  <a:lnTo>
                    <a:pt x="149416" y="19302"/>
                  </a:lnTo>
                  <a:lnTo>
                    <a:pt x="107982" y="41910"/>
                  </a:lnTo>
                  <a:lnTo>
                    <a:pt x="71810" y="71807"/>
                  </a:lnTo>
                  <a:lnTo>
                    <a:pt x="41912" y="107979"/>
                  </a:lnTo>
                  <a:lnTo>
                    <a:pt x="19303" y="149413"/>
                  </a:lnTo>
                  <a:lnTo>
                    <a:pt x="4994" y="195097"/>
                  </a:lnTo>
                  <a:lnTo>
                    <a:pt x="0" y="244017"/>
                  </a:lnTo>
                  <a:lnTo>
                    <a:pt x="4994" y="292938"/>
                  </a:lnTo>
                  <a:lnTo>
                    <a:pt x="19303" y="338622"/>
                  </a:lnTo>
                  <a:lnTo>
                    <a:pt x="41912" y="380056"/>
                  </a:lnTo>
                  <a:lnTo>
                    <a:pt x="71810" y="416228"/>
                  </a:lnTo>
                  <a:lnTo>
                    <a:pt x="107982" y="446124"/>
                  </a:lnTo>
                  <a:lnTo>
                    <a:pt x="149416" y="468733"/>
                  </a:lnTo>
                  <a:lnTo>
                    <a:pt x="195099" y="483041"/>
                  </a:lnTo>
                  <a:lnTo>
                    <a:pt x="244019" y="488035"/>
                  </a:lnTo>
                  <a:lnTo>
                    <a:pt x="6428130" y="488035"/>
                  </a:lnTo>
                  <a:lnTo>
                    <a:pt x="6477047" y="483041"/>
                  </a:lnTo>
                  <a:lnTo>
                    <a:pt x="6522729" y="468733"/>
                  </a:lnTo>
                  <a:lnTo>
                    <a:pt x="6564163" y="446124"/>
                  </a:lnTo>
                  <a:lnTo>
                    <a:pt x="6600336" y="416228"/>
                  </a:lnTo>
                  <a:lnTo>
                    <a:pt x="6630234" y="380056"/>
                  </a:lnTo>
                  <a:lnTo>
                    <a:pt x="6652844" y="338622"/>
                  </a:lnTo>
                  <a:lnTo>
                    <a:pt x="6667153" y="292938"/>
                  </a:lnTo>
                  <a:lnTo>
                    <a:pt x="6672148" y="244017"/>
                  </a:lnTo>
                  <a:lnTo>
                    <a:pt x="6667153" y="195097"/>
                  </a:lnTo>
                  <a:lnTo>
                    <a:pt x="6652844" y="149413"/>
                  </a:lnTo>
                  <a:lnTo>
                    <a:pt x="6630234" y="107979"/>
                  </a:lnTo>
                  <a:lnTo>
                    <a:pt x="6600336" y="71807"/>
                  </a:lnTo>
                  <a:lnTo>
                    <a:pt x="6564163" y="41910"/>
                  </a:lnTo>
                  <a:lnTo>
                    <a:pt x="6522729" y="19302"/>
                  </a:lnTo>
                  <a:lnTo>
                    <a:pt x="6477047" y="4994"/>
                  </a:lnTo>
                  <a:lnTo>
                    <a:pt x="642813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489025" y="4366018"/>
              <a:ext cx="6672580" cy="488315"/>
            </a:xfrm>
            <a:custGeom>
              <a:avLst/>
              <a:gdLst/>
              <a:ahLst/>
              <a:cxnLst/>
              <a:rect l="l" t="t" r="r" b="b"/>
              <a:pathLst>
                <a:path w="6672580" h="488314">
                  <a:moveTo>
                    <a:pt x="0" y="244017"/>
                  </a:moveTo>
                  <a:lnTo>
                    <a:pt x="4994" y="195097"/>
                  </a:lnTo>
                  <a:lnTo>
                    <a:pt x="19303" y="149413"/>
                  </a:lnTo>
                  <a:lnTo>
                    <a:pt x="41912" y="107979"/>
                  </a:lnTo>
                  <a:lnTo>
                    <a:pt x="71810" y="71807"/>
                  </a:lnTo>
                  <a:lnTo>
                    <a:pt x="107982" y="41910"/>
                  </a:lnTo>
                  <a:lnTo>
                    <a:pt x="149416" y="19302"/>
                  </a:lnTo>
                  <a:lnTo>
                    <a:pt x="195099" y="4994"/>
                  </a:lnTo>
                  <a:lnTo>
                    <a:pt x="244019" y="0"/>
                  </a:lnTo>
                  <a:lnTo>
                    <a:pt x="6428130" y="0"/>
                  </a:lnTo>
                  <a:lnTo>
                    <a:pt x="6477047" y="4994"/>
                  </a:lnTo>
                  <a:lnTo>
                    <a:pt x="6522729" y="19302"/>
                  </a:lnTo>
                  <a:lnTo>
                    <a:pt x="6564163" y="41910"/>
                  </a:lnTo>
                  <a:lnTo>
                    <a:pt x="6600336" y="71807"/>
                  </a:lnTo>
                  <a:lnTo>
                    <a:pt x="6630234" y="107979"/>
                  </a:lnTo>
                  <a:lnTo>
                    <a:pt x="6652844" y="149413"/>
                  </a:lnTo>
                  <a:lnTo>
                    <a:pt x="6667153" y="195097"/>
                  </a:lnTo>
                  <a:lnTo>
                    <a:pt x="6672148" y="244017"/>
                  </a:lnTo>
                  <a:lnTo>
                    <a:pt x="6667153" y="292938"/>
                  </a:lnTo>
                  <a:lnTo>
                    <a:pt x="6652844" y="338622"/>
                  </a:lnTo>
                  <a:lnTo>
                    <a:pt x="6630234" y="380056"/>
                  </a:lnTo>
                  <a:lnTo>
                    <a:pt x="6600336" y="416228"/>
                  </a:lnTo>
                  <a:lnTo>
                    <a:pt x="6564163" y="446124"/>
                  </a:lnTo>
                  <a:lnTo>
                    <a:pt x="6522729" y="468733"/>
                  </a:lnTo>
                  <a:lnTo>
                    <a:pt x="6477047" y="483041"/>
                  </a:lnTo>
                  <a:lnTo>
                    <a:pt x="6428130" y="488035"/>
                  </a:lnTo>
                  <a:lnTo>
                    <a:pt x="244019" y="488035"/>
                  </a:lnTo>
                  <a:lnTo>
                    <a:pt x="195099" y="483041"/>
                  </a:lnTo>
                  <a:lnTo>
                    <a:pt x="149416" y="468733"/>
                  </a:lnTo>
                  <a:lnTo>
                    <a:pt x="107982" y="446124"/>
                  </a:lnTo>
                  <a:lnTo>
                    <a:pt x="71810" y="416228"/>
                  </a:lnTo>
                  <a:lnTo>
                    <a:pt x="41912" y="380056"/>
                  </a:lnTo>
                  <a:lnTo>
                    <a:pt x="19303" y="338622"/>
                  </a:lnTo>
                  <a:lnTo>
                    <a:pt x="4994" y="292938"/>
                  </a:lnTo>
                  <a:lnTo>
                    <a:pt x="0" y="24401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33" name="object 3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89025" y="5007292"/>
            <a:ext cx="7072769" cy="3222307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7620165" y="4500143"/>
            <a:ext cx="1339215" cy="215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50" b="1">
                <a:solidFill>
                  <a:srgbClr val="E4DFDF"/>
                </a:solidFill>
                <a:latin typeface="Arial"/>
                <a:cs typeface="Arial"/>
              </a:rPr>
              <a:t>Operating</a:t>
            </a:r>
            <a:r>
              <a:rPr dirty="0" sz="1250" spc="-6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250" spc="-10" b="1">
                <a:solidFill>
                  <a:srgbClr val="E4DFDF"/>
                </a:solidFill>
                <a:latin typeface="Arial"/>
                <a:cs typeface="Arial"/>
              </a:rPr>
              <a:t>Margin</a:t>
            </a:r>
            <a:endParaRPr sz="1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7395921" y="5839536"/>
            <a:ext cx="7165975" cy="2321560"/>
            <a:chOff x="7395921" y="5839536"/>
            <a:chExt cx="7165975" cy="232156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39192" y="7749539"/>
              <a:ext cx="1722602" cy="41147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7399731" y="5843346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09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7399731" y="5843346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09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576426" y="602004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15961" y="6159461"/>
              <a:ext cx="228361" cy="22835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79398" y="458458"/>
            <a:ext cx="10040620" cy="4064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/>
              <a:t>Dashboard</a:t>
            </a:r>
            <a:r>
              <a:rPr dirty="0" sz="2500" spc="-40"/>
              <a:t> </a:t>
            </a:r>
            <a:r>
              <a:rPr dirty="0" sz="2500"/>
              <a:t>Explanation:</a:t>
            </a:r>
            <a:r>
              <a:rPr dirty="0" sz="2500" spc="-35"/>
              <a:t> </a:t>
            </a:r>
            <a:r>
              <a:rPr dirty="0" sz="2500"/>
              <a:t>Navigating</a:t>
            </a:r>
            <a:r>
              <a:rPr dirty="0" sz="2500" spc="-40"/>
              <a:t> </a:t>
            </a:r>
            <a:r>
              <a:rPr dirty="0" sz="2500"/>
              <a:t>the</a:t>
            </a:r>
            <a:r>
              <a:rPr dirty="0" sz="2500" spc="-35"/>
              <a:t> </a:t>
            </a:r>
            <a:r>
              <a:rPr dirty="0" sz="2500"/>
              <a:t>Adidas</a:t>
            </a:r>
            <a:r>
              <a:rPr dirty="0" sz="2500" spc="-35"/>
              <a:t> </a:t>
            </a:r>
            <a:r>
              <a:rPr dirty="0" sz="2500"/>
              <a:t>Sales</a:t>
            </a:r>
            <a:r>
              <a:rPr dirty="0" sz="2500" spc="-40"/>
              <a:t> </a:t>
            </a:r>
            <a:r>
              <a:rPr dirty="0" sz="2500" spc="-10"/>
              <a:t>Performance</a:t>
            </a:r>
            <a:endParaRPr sz="2500"/>
          </a:p>
        </p:txBody>
      </p:sp>
      <p:sp>
        <p:nvSpPr>
          <p:cNvPr id="9" name="object 9" descr=""/>
          <p:cNvSpPr txBox="1"/>
          <p:nvPr/>
        </p:nvSpPr>
        <p:spPr>
          <a:xfrm>
            <a:off x="579398" y="1253846"/>
            <a:ext cx="881253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Power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BI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dashboard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provides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an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interactive</a:t>
            </a:r>
            <a:r>
              <a:rPr dirty="0" sz="13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intuitive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interface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for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exploring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key</a:t>
            </a:r>
            <a:r>
              <a:rPr dirty="0" sz="13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metrics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visualisations.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588288" y="1658543"/>
            <a:ext cx="6646545" cy="1929130"/>
            <a:chOff x="588288" y="1658543"/>
            <a:chExt cx="6646545" cy="1929130"/>
          </a:xfrm>
        </p:grpSpPr>
        <p:sp>
          <p:nvSpPr>
            <p:cNvPr id="11" name="object 11" descr=""/>
            <p:cNvSpPr/>
            <p:nvPr/>
          </p:nvSpPr>
          <p:spPr>
            <a:xfrm>
              <a:off x="592098" y="1662353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92098" y="1662353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8786" y="1839036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8328" y="1978456"/>
              <a:ext cx="228361" cy="22835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56086" y="2510116"/>
            <a:ext cx="5976620" cy="89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KPIs</a:t>
            </a:r>
            <a:r>
              <a:rPr dirty="0" sz="15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at</a:t>
            </a:r>
            <a:r>
              <a:rPr dirty="0" sz="1550" spc="-1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 Glance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34600"/>
              </a:lnSpc>
              <a:spcBef>
                <a:spcPts val="810"/>
              </a:spcBef>
            </a:pP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Immediate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overview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crucial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metrics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like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Sales,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Operating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Profit,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Units Sold.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7395921" y="1658543"/>
            <a:ext cx="6646545" cy="1929130"/>
            <a:chOff x="7395921" y="1658543"/>
            <a:chExt cx="6646545" cy="1929130"/>
          </a:xfrm>
        </p:grpSpPr>
        <p:sp>
          <p:nvSpPr>
            <p:cNvPr id="17" name="object 17" descr=""/>
            <p:cNvSpPr/>
            <p:nvPr/>
          </p:nvSpPr>
          <p:spPr>
            <a:xfrm>
              <a:off x="7399731" y="1662353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7399731" y="1662353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7576426" y="1839036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15961" y="1978456"/>
              <a:ext cx="228361" cy="228358"/>
            </a:xfrm>
            <a:prstGeom prst="rect">
              <a:avLst/>
            </a:prstGeom>
          </p:spPr>
        </p:pic>
      </p:grpSp>
      <p:sp>
        <p:nvSpPr>
          <p:cNvPr id="21" name="object 21" descr=""/>
          <p:cNvSpPr txBox="1"/>
          <p:nvPr/>
        </p:nvSpPr>
        <p:spPr>
          <a:xfrm>
            <a:off x="7563725" y="2510116"/>
            <a:ext cx="6033770" cy="8985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Monthly</a:t>
            </a:r>
            <a:r>
              <a:rPr dirty="0" sz="1550" spc="-4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Trend</a:t>
            </a:r>
            <a:r>
              <a:rPr dirty="0" sz="1550" spc="-4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34600"/>
              </a:lnSpc>
              <a:spcBef>
                <a:spcPts val="810"/>
              </a:spcBef>
            </a:pP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Visualises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over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time,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highlighting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seasonal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patterns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growth trajectories.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88288" y="3749040"/>
            <a:ext cx="6646545" cy="1929130"/>
            <a:chOff x="588288" y="3749040"/>
            <a:chExt cx="6646545" cy="1929130"/>
          </a:xfrm>
        </p:grpSpPr>
        <p:sp>
          <p:nvSpPr>
            <p:cNvPr id="23" name="object 23" descr=""/>
            <p:cNvSpPr/>
            <p:nvPr/>
          </p:nvSpPr>
          <p:spPr>
            <a:xfrm>
              <a:off x="592098" y="3752850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92098" y="3752850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768786" y="3929545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8328" y="4068965"/>
              <a:ext cx="228361" cy="228358"/>
            </a:xfrm>
            <a:prstGeom prst="rect">
              <a:avLst/>
            </a:prstGeom>
          </p:spPr>
        </p:pic>
      </p:grpSp>
      <p:sp>
        <p:nvSpPr>
          <p:cNvPr id="27" name="object 27" descr=""/>
          <p:cNvSpPr txBox="1"/>
          <p:nvPr/>
        </p:nvSpPr>
        <p:spPr>
          <a:xfrm>
            <a:off x="756086" y="4600612"/>
            <a:ext cx="1446530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State-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wise</a:t>
            </a:r>
            <a:r>
              <a:rPr dirty="0" sz="1550" spc="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spc="-25" b="1">
                <a:solidFill>
                  <a:srgbClr val="E4DFDF"/>
                </a:solidFill>
                <a:latin typeface="Arial"/>
                <a:cs typeface="Arial"/>
              </a:rPr>
              <a:t>Map</a:t>
            </a:r>
            <a:endParaRPr sz="155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56086" y="5008727"/>
            <a:ext cx="5281295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Geographical</a:t>
            </a:r>
            <a:r>
              <a:rPr dirty="0" sz="130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breakdown</a:t>
            </a:r>
            <a:r>
              <a:rPr dirty="0" sz="130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sales,</a:t>
            </a:r>
            <a:r>
              <a:rPr dirty="0" sz="130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enabling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targeted</a:t>
            </a:r>
            <a:r>
              <a:rPr dirty="0" sz="130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regional</a:t>
            </a:r>
            <a:r>
              <a:rPr dirty="0" sz="1300" spc="-4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strategies.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7395921" y="3749040"/>
            <a:ext cx="6646545" cy="1929130"/>
            <a:chOff x="7395921" y="3749040"/>
            <a:chExt cx="6646545" cy="1929130"/>
          </a:xfrm>
        </p:grpSpPr>
        <p:sp>
          <p:nvSpPr>
            <p:cNvPr id="30" name="object 30" descr=""/>
            <p:cNvSpPr/>
            <p:nvPr/>
          </p:nvSpPr>
          <p:spPr>
            <a:xfrm>
              <a:off x="7399731" y="3752850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7399731" y="3752850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10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7576426" y="3929545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15961" y="4068965"/>
              <a:ext cx="228361" cy="228358"/>
            </a:xfrm>
            <a:prstGeom prst="rect">
              <a:avLst/>
            </a:prstGeom>
          </p:spPr>
        </p:pic>
      </p:grpSp>
      <p:sp>
        <p:nvSpPr>
          <p:cNvPr id="34" name="object 34" descr=""/>
          <p:cNvSpPr txBox="1"/>
          <p:nvPr/>
        </p:nvSpPr>
        <p:spPr>
          <a:xfrm>
            <a:off x="7563725" y="4600612"/>
            <a:ext cx="2091055" cy="261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Regional</a:t>
            </a:r>
            <a:r>
              <a:rPr dirty="0" sz="1550" spc="-6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Contribution</a:t>
            </a:r>
            <a:endParaRPr sz="1550">
              <a:latin typeface="Arial"/>
              <a:cs typeface="Arial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7563725" y="5008727"/>
            <a:ext cx="6104890" cy="223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donut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chart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illustrating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proportional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contribution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from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each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major</a:t>
            </a:r>
            <a:r>
              <a:rPr dirty="0" sz="130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region.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36" name="object 36" descr=""/>
          <p:cNvGrpSpPr/>
          <p:nvPr/>
        </p:nvGrpSpPr>
        <p:grpSpPr>
          <a:xfrm>
            <a:off x="588288" y="5839536"/>
            <a:ext cx="6646545" cy="1929130"/>
            <a:chOff x="588288" y="5839536"/>
            <a:chExt cx="6646545" cy="1929130"/>
          </a:xfrm>
        </p:grpSpPr>
        <p:sp>
          <p:nvSpPr>
            <p:cNvPr id="37" name="object 37" descr=""/>
            <p:cNvSpPr/>
            <p:nvPr/>
          </p:nvSpPr>
          <p:spPr>
            <a:xfrm>
              <a:off x="592098" y="5843346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09">
                  <a:moveTo>
                    <a:pt x="6567512" y="0"/>
                  </a:moveTo>
                  <a:lnTo>
                    <a:pt x="71054" y="0"/>
                  </a:lnTo>
                  <a:lnTo>
                    <a:pt x="43507" y="5621"/>
                  </a:lnTo>
                  <a:lnTo>
                    <a:pt x="20909" y="20912"/>
                  </a:lnTo>
                  <a:lnTo>
                    <a:pt x="5620" y="43510"/>
                  </a:lnTo>
                  <a:lnTo>
                    <a:pt x="0" y="71056"/>
                  </a:lnTo>
                  <a:lnTo>
                    <a:pt x="0" y="1850377"/>
                  </a:lnTo>
                  <a:lnTo>
                    <a:pt x="5620" y="1877923"/>
                  </a:lnTo>
                  <a:lnTo>
                    <a:pt x="20909" y="1900521"/>
                  </a:lnTo>
                  <a:lnTo>
                    <a:pt x="43507" y="1915812"/>
                  </a:lnTo>
                  <a:lnTo>
                    <a:pt x="71054" y="1921433"/>
                  </a:lnTo>
                  <a:lnTo>
                    <a:pt x="6567512" y="1921433"/>
                  </a:lnTo>
                  <a:lnTo>
                    <a:pt x="6595058" y="1915812"/>
                  </a:lnTo>
                  <a:lnTo>
                    <a:pt x="6617657" y="1900521"/>
                  </a:lnTo>
                  <a:lnTo>
                    <a:pt x="6632947" y="1877923"/>
                  </a:lnTo>
                  <a:lnTo>
                    <a:pt x="6638569" y="1850377"/>
                  </a:lnTo>
                  <a:lnTo>
                    <a:pt x="6638569" y="71056"/>
                  </a:lnTo>
                  <a:lnTo>
                    <a:pt x="6632947" y="43510"/>
                  </a:lnTo>
                  <a:lnTo>
                    <a:pt x="6617657" y="20912"/>
                  </a:lnTo>
                  <a:lnTo>
                    <a:pt x="6595058" y="5621"/>
                  </a:lnTo>
                  <a:lnTo>
                    <a:pt x="6567512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92098" y="5843346"/>
              <a:ext cx="6638925" cy="1921510"/>
            </a:xfrm>
            <a:custGeom>
              <a:avLst/>
              <a:gdLst/>
              <a:ahLst/>
              <a:cxnLst/>
              <a:rect l="l" t="t" r="r" b="b"/>
              <a:pathLst>
                <a:path w="6638925" h="1921509">
                  <a:moveTo>
                    <a:pt x="0" y="71056"/>
                  </a:moveTo>
                  <a:lnTo>
                    <a:pt x="5620" y="43510"/>
                  </a:lnTo>
                  <a:lnTo>
                    <a:pt x="20909" y="20912"/>
                  </a:lnTo>
                  <a:lnTo>
                    <a:pt x="43507" y="5621"/>
                  </a:lnTo>
                  <a:lnTo>
                    <a:pt x="71054" y="0"/>
                  </a:lnTo>
                  <a:lnTo>
                    <a:pt x="6567512" y="0"/>
                  </a:lnTo>
                  <a:lnTo>
                    <a:pt x="6595058" y="5621"/>
                  </a:lnTo>
                  <a:lnTo>
                    <a:pt x="6617657" y="20912"/>
                  </a:lnTo>
                  <a:lnTo>
                    <a:pt x="6632947" y="43510"/>
                  </a:lnTo>
                  <a:lnTo>
                    <a:pt x="6638569" y="71056"/>
                  </a:lnTo>
                  <a:lnTo>
                    <a:pt x="6638569" y="1850377"/>
                  </a:lnTo>
                  <a:lnTo>
                    <a:pt x="6632947" y="1877923"/>
                  </a:lnTo>
                  <a:lnTo>
                    <a:pt x="6617657" y="1900521"/>
                  </a:lnTo>
                  <a:lnTo>
                    <a:pt x="6595058" y="1915812"/>
                  </a:lnTo>
                  <a:lnTo>
                    <a:pt x="6567512" y="1921433"/>
                  </a:lnTo>
                  <a:lnTo>
                    <a:pt x="71054" y="1921433"/>
                  </a:lnTo>
                  <a:lnTo>
                    <a:pt x="43507" y="1915812"/>
                  </a:lnTo>
                  <a:lnTo>
                    <a:pt x="20909" y="1900521"/>
                  </a:lnTo>
                  <a:lnTo>
                    <a:pt x="5620" y="1877923"/>
                  </a:lnTo>
                  <a:lnTo>
                    <a:pt x="0" y="1850377"/>
                  </a:lnTo>
                  <a:lnTo>
                    <a:pt x="0" y="71056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768786" y="6020041"/>
              <a:ext cx="508000" cy="508000"/>
            </a:xfrm>
            <a:custGeom>
              <a:avLst/>
              <a:gdLst/>
              <a:ahLst/>
              <a:cxnLst/>
              <a:rect l="l" t="t" r="r" b="b"/>
              <a:pathLst>
                <a:path w="508000" h="508000">
                  <a:moveTo>
                    <a:pt x="253721" y="0"/>
                  </a:moveTo>
                  <a:lnTo>
                    <a:pt x="208362" y="4118"/>
                  </a:lnTo>
                  <a:lnTo>
                    <a:pt x="165568" y="15981"/>
                  </a:lnTo>
                  <a:lnTo>
                    <a:pt x="126080" y="34847"/>
                  </a:lnTo>
                  <a:lnTo>
                    <a:pt x="90638" y="59979"/>
                  </a:lnTo>
                  <a:lnTo>
                    <a:pt x="59981" y="90636"/>
                  </a:lnTo>
                  <a:lnTo>
                    <a:pt x="34849" y="126078"/>
                  </a:lnTo>
                  <a:lnTo>
                    <a:pt x="15981" y="165565"/>
                  </a:lnTo>
                  <a:lnTo>
                    <a:pt x="4118" y="208359"/>
                  </a:lnTo>
                  <a:lnTo>
                    <a:pt x="0" y="253720"/>
                  </a:lnTo>
                  <a:lnTo>
                    <a:pt x="4118" y="299081"/>
                  </a:lnTo>
                  <a:lnTo>
                    <a:pt x="15981" y="341875"/>
                  </a:lnTo>
                  <a:lnTo>
                    <a:pt x="34849" y="381363"/>
                  </a:lnTo>
                  <a:lnTo>
                    <a:pt x="59981" y="416805"/>
                  </a:lnTo>
                  <a:lnTo>
                    <a:pt x="90638" y="447461"/>
                  </a:lnTo>
                  <a:lnTo>
                    <a:pt x="126080" y="472593"/>
                  </a:lnTo>
                  <a:lnTo>
                    <a:pt x="165568" y="491460"/>
                  </a:lnTo>
                  <a:lnTo>
                    <a:pt x="208362" y="503322"/>
                  </a:lnTo>
                  <a:lnTo>
                    <a:pt x="253721" y="507441"/>
                  </a:lnTo>
                  <a:lnTo>
                    <a:pt x="299081" y="503322"/>
                  </a:lnTo>
                  <a:lnTo>
                    <a:pt x="341875" y="491460"/>
                  </a:lnTo>
                  <a:lnTo>
                    <a:pt x="381363" y="472593"/>
                  </a:lnTo>
                  <a:lnTo>
                    <a:pt x="416805" y="447461"/>
                  </a:lnTo>
                  <a:lnTo>
                    <a:pt x="447462" y="416805"/>
                  </a:lnTo>
                  <a:lnTo>
                    <a:pt x="472594" y="381363"/>
                  </a:lnTo>
                  <a:lnTo>
                    <a:pt x="491462" y="341875"/>
                  </a:lnTo>
                  <a:lnTo>
                    <a:pt x="503325" y="299081"/>
                  </a:lnTo>
                  <a:lnTo>
                    <a:pt x="507443" y="253720"/>
                  </a:lnTo>
                  <a:lnTo>
                    <a:pt x="503325" y="208359"/>
                  </a:lnTo>
                  <a:lnTo>
                    <a:pt x="491462" y="165565"/>
                  </a:lnTo>
                  <a:lnTo>
                    <a:pt x="472594" y="126078"/>
                  </a:lnTo>
                  <a:lnTo>
                    <a:pt x="447462" y="90636"/>
                  </a:lnTo>
                  <a:lnTo>
                    <a:pt x="416805" y="59979"/>
                  </a:lnTo>
                  <a:lnTo>
                    <a:pt x="381363" y="34847"/>
                  </a:lnTo>
                  <a:lnTo>
                    <a:pt x="341875" y="15981"/>
                  </a:lnTo>
                  <a:lnTo>
                    <a:pt x="299081" y="4118"/>
                  </a:lnTo>
                  <a:lnTo>
                    <a:pt x="253721" y="0"/>
                  </a:lnTo>
                  <a:close/>
                </a:path>
              </a:pathLst>
            </a:custGeom>
            <a:solidFill>
              <a:srgbClr val="F1037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0" name="object 40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8328" y="6159461"/>
              <a:ext cx="228361" cy="228358"/>
            </a:xfrm>
            <a:prstGeom prst="rect">
              <a:avLst/>
            </a:prstGeom>
          </p:spPr>
        </p:pic>
      </p:grpSp>
      <p:sp>
        <p:nvSpPr>
          <p:cNvPr id="41" name="object 41" descr=""/>
          <p:cNvSpPr txBox="1"/>
          <p:nvPr/>
        </p:nvSpPr>
        <p:spPr>
          <a:xfrm>
            <a:off x="756086" y="6691121"/>
            <a:ext cx="6122670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r>
              <a:rPr dirty="0" sz="1550" spc="-4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550" spc="-3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Bar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charts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detailing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across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different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product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categories,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identifying</a:t>
            </a:r>
            <a:r>
              <a:rPr dirty="0" sz="1300" spc="-4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top</a:t>
            </a:r>
            <a:r>
              <a:rPr dirty="0" sz="1300" spc="-3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sellers.</a:t>
            </a:r>
            <a:endParaRPr sz="1300">
              <a:latin typeface="Arial"/>
              <a:cs typeface="Arial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563725" y="6691121"/>
            <a:ext cx="5865495" cy="631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Retailer</a:t>
            </a:r>
            <a:r>
              <a:rPr dirty="0" sz="1550" spc="-3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b="1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550" spc="-3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550" spc="-10" b="1">
                <a:solidFill>
                  <a:srgbClr val="E4DFDF"/>
                </a:solidFill>
                <a:latin typeface="Arial"/>
                <a:cs typeface="Arial"/>
              </a:rPr>
              <a:t>Breakdown</a:t>
            </a:r>
            <a:endParaRPr sz="1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Insights</a:t>
            </a:r>
            <a:r>
              <a:rPr dirty="0" sz="13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into</a:t>
            </a:r>
            <a:r>
              <a:rPr dirty="0" sz="13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individual</a:t>
            </a:r>
            <a:r>
              <a:rPr dirty="0" sz="13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>
                <a:solidFill>
                  <a:srgbClr val="E4DFDF"/>
                </a:solidFill>
                <a:latin typeface="Arial"/>
                <a:cs typeface="Arial"/>
              </a:rPr>
              <a:t>retailer</a:t>
            </a:r>
            <a:r>
              <a:rPr dirty="0" sz="13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performance,</a:t>
            </a:r>
            <a:r>
              <a:rPr dirty="0" sz="13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supporting</a:t>
            </a:r>
            <a:r>
              <a:rPr dirty="0" sz="130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partnership</a:t>
            </a:r>
            <a:r>
              <a:rPr dirty="0" sz="130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300" spc="-10">
                <a:solidFill>
                  <a:srgbClr val="E4DFDF"/>
                </a:solidFill>
                <a:latin typeface="Arial"/>
                <a:cs typeface="Arial"/>
              </a:rPr>
              <a:t>optimisation.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39192" y="7749540"/>
            <a:ext cx="1722602" cy="41147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4630400" cy="154960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1163" y="1884362"/>
            <a:ext cx="5091430" cy="2997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/>
              <a:t>Key</a:t>
            </a:r>
            <a:r>
              <a:rPr dirty="0" sz="1800" spc="-45"/>
              <a:t> </a:t>
            </a:r>
            <a:r>
              <a:rPr dirty="0" sz="1800"/>
              <a:t>Insights:</a:t>
            </a:r>
            <a:r>
              <a:rPr dirty="0" sz="1800" spc="-50"/>
              <a:t> </a:t>
            </a:r>
            <a:r>
              <a:rPr dirty="0" sz="1800"/>
              <a:t>Uncovering</a:t>
            </a:r>
            <a:r>
              <a:rPr dirty="0" sz="1800" spc="-45"/>
              <a:t> </a:t>
            </a:r>
            <a:r>
              <a:rPr dirty="0" sz="1800"/>
              <a:t>Performance</a:t>
            </a:r>
            <a:r>
              <a:rPr dirty="0" sz="1800" spc="-45"/>
              <a:t> </a:t>
            </a:r>
            <a:r>
              <a:rPr dirty="0" sz="1800" spc="-10"/>
              <a:t>Drivers</a:t>
            </a:r>
            <a:endParaRPr sz="1800"/>
          </a:p>
        </p:txBody>
      </p:sp>
      <p:sp>
        <p:nvSpPr>
          <p:cNvPr id="5" name="object 5" descr=""/>
          <p:cNvSpPr txBox="1"/>
          <p:nvPr/>
        </p:nvSpPr>
        <p:spPr>
          <a:xfrm>
            <a:off x="421163" y="2404846"/>
            <a:ext cx="5282565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Our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reveals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compelling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trends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highlights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from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Adidas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US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data.</a:t>
            </a:r>
            <a:endParaRPr sz="95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042166" y="2680017"/>
            <a:ext cx="1268095" cy="8394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E4DFDF"/>
                </a:solidFill>
                <a:latin typeface="Arial"/>
                <a:cs typeface="Arial"/>
              </a:rPr>
              <a:t>$900M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dirty="0" sz="1100" b="1">
                <a:solidFill>
                  <a:srgbClr val="E4DFDF"/>
                </a:solidFill>
                <a:latin typeface="Arial"/>
                <a:cs typeface="Arial"/>
              </a:rPr>
              <a:t>Strong</a:t>
            </a:r>
            <a:r>
              <a:rPr dirty="0" sz="1100" spc="-6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E4DFDF"/>
                </a:solidFill>
                <a:latin typeface="Arial"/>
                <a:cs typeface="Arial"/>
              </a:rPr>
              <a:t>Revenue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305542" y="3624884"/>
            <a:ext cx="273939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Total</a:t>
            </a:r>
            <a:r>
              <a:rPr dirty="0" sz="95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demonstrating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robust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market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presence.</a:t>
            </a:r>
            <a:endParaRPr sz="95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6957207" y="2680017"/>
            <a:ext cx="716280" cy="8394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dirty="0" sz="3200" spc="-25" b="1">
                <a:solidFill>
                  <a:srgbClr val="E4DFDF"/>
                </a:solidFill>
                <a:latin typeface="Arial"/>
                <a:cs typeface="Arial"/>
              </a:rPr>
              <a:t>2M</a:t>
            </a:r>
            <a:endParaRPr sz="3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dirty="0" sz="1100" b="1">
                <a:solidFill>
                  <a:srgbClr val="E4DFDF"/>
                </a:solidFill>
                <a:latin typeface="Arial"/>
                <a:cs typeface="Arial"/>
              </a:rPr>
              <a:t>Units</a:t>
            </a:r>
            <a:r>
              <a:rPr dirty="0" sz="1100" spc="-20" b="1">
                <a:solidFill>
                  <a:srgbClr val="E4DFDF"/>
                </a:solidFill>
                <a:latin typeface="Arial"/>
                <a:cs typeface="Arial"/>
              </a:rPr>
              <a:t> Sold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129109" y="3624884"/>
            <a:ext cx="237109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Volume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products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successfully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distributed.</a:t>
            </a:r>
            <a:endParaRPr sz="95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235605" y="2680017"/>
            <a:ext cx="1437005" cy="8394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635">
              <a:lnSpc>
                <a:spcPct val="100000"/>
              </a:lnSpc>
              <a:spcBef>
                <a:spcPts val="100"/>
              </a:spcBef>
            </a:pPr>
            <a:r>
              <a:rPr dirty="0" sz="3200" spc="-10" b="1">
                <a:solidFill>
                  <a:srgbClr val="E4DFDF"/>
                </a:solidFill>
                <a:latin typeface="Arial"/>
                <a:cs typeface="Arial"/>
              </a:rPr>
              <a:t>$332M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245"/>
              </a:spcBef>
            </a:pPr>
            <a:r>
              <a:rPr dirty="0" sz="1100" b="1">
                <a:solidFill>
                  <a:srgbClr val="E4DFDF"/>
                </a:solidFill>
                <a:latin typeface="Arial"/>
                <a:cs typeface="Arial"/>
              </a:rPr>
              <a:t>High</a:t>
            </a:r>
            <a:r>
              <a:rPr dirty="0" sz="1100" spc="-4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E4DFDF"/>
                </a:solidFill>
                <a:latin typeface="Arial"/>
                <a:cs typeface="Arial"/>
              </a:rPr>
              <a:t>Operating</a:t>
            </a:r>
            <a:r>
              <a:rPr dirty="0" sz="1100" spc="-4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E4DFDF"/>
                </a:solidFill>
                <a:latin typeface="Arial"/>
                <a:cs typeface="Arial"/>
              </a:rPr>
              <a:t>Profit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0530155" y="3624884"/>
            <a:ext cx="284480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Significant</a:t>
            </a:r>
            <a:r>
              <a:rPr dirty="0" sz="95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profitability,</a:t>
            </a:r>
            <a:r>
              <a:rPr dirty="0" sz="95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indicating</a:t>
            </a:r>
            <a:r>
              <a:rPr dirty="0" sz="95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efficient</a:t>
            </a:r>
            <a:r>
              <a:rPr dirty="0" sz="950" spc="-5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operations.</a:t>
            </a:r>
            <a:endParaRPr sz="95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336834" y="752048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solidFill>
                  <a:srgbClr val="E4DFD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86353" y="4638204"/>
            <a:ext cx="8257578" cy="3591394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6012751" y="584455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solidFill>
                  <a:srgbClr val="E4DFD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382698" y="584455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solidFill>
                  <a:srgbClr val="E4DFD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10058616" y="7520482"/>
            <a:ext cx="138430" cy="269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spc="-50" b="1">
                <a:solidFill>
                  <a:srgbClr val="E4DFD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42456" y="5260987"/>
            <a:ext cx="22847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Highest</a:t>
            </a:r>
            <a:r>
              <a:rPr dirty="0" sz="11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Region: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West</a:t>
            </a:r>
            <a:r>
              <a:rPr dirty="0" sz="1100" spc="-25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10374"/>
                </a:solidFill>
                <a:latin typeface="Arial"/>
                <a:cs typeface="Arial"/>
              </a:rPr>
              <a:t>(30%)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49064" y="5507812"/>
            <a:ext cx="3269615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43330" marR="5080" indent="-1231265">
              <a:lnSpc>
                <a:spcPct val="136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Western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region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leads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in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contribution,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underscoring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its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importance.</a:t>
            </a:r>
            <a:endParaRPr sz="95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068743" y="3920235"/>
            <a:ext cx="300609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Product:</a:t>
            </a:r>
            <a:r>
              <a:rPr dirty="0" sz="11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Men’s</a:t>
            </a:r>
            <a:r>
              <a:rPr dirty="0" sz="1100" spc="-20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Street</a:t>
            </a:r>
            <a:r>
              <a:rPr dirty="0" sz="1100" spc="-20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Footwear</a:t>
            </a:r>
            <a:r>
              <a:rPr dirty="0" sz="1100" spc="-20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10374"/>
                </a:solidFill>
                <a:latin typeface="Arial"/>
                <a:cs typeface="Arial"/>
              </a:rPr>
              <a:t>($0.21B)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4115835" y="4167060"/>
            <a:ext cx="2910840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7770" marR="5080" indent="-1195705">
              <a:lnSpc>
                <a:spcPct val="136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Men's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Street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Footwear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is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highest-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grossing</a:t>
            </a:r>
            <a:r>
              <a:rPr dirty="0" sz="9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product category.</a:t>
            </a:r>
            <a:endParaRPr sz="95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963088" y="4118470"/>
            <a:ext cx="2191385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dirty="0" sz="11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Retailer:</a:t>
            </a:r>
            <a:r>
              <a:rPr dirty="0" sz="11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West</a:t>
            </a:r>
            <a:r>
              <a:rPr dirty="0" sz="1100" spc="-10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Gear</a:t>
            </a:r>
            <a:r>
              <a:rPr dirty="0" sz="1100" spc="-15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10374"/>
                </a:solidFill>
                <a:latin typeface="Arial"/>
                <a:cs typeface="Arial"/>
              </a:rPr>
              <a:t>($0.24B)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7463628" y="4417364"/>
            <a:ext cx="3188970" cy="1701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West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Gear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stands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out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as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most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successful</a:t>
            </a:r>
            <a:r>
              <a:rPr dirty="0" sz="9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retail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 partner.</a:t>
            </a:r>
            <a:endParaRPr sz="95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11124519" y="5260987"/>
            <a:ext cx="2843530" cy="193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Best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Monthly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FFFFF"/>
                </a:solidFill>
                <a:latin typeface="Arial"/>
                <a:cs typeface="Arial"/>
              </a:rPr>
              <a:t>Performance:</a:t>
            </a:r>
            <a:r>
              <a:rPr dirty="0" sz="11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b="1">
                <a:solidFill>
                  <a:srgbClr val="F10374"/>
                </a:solidFill>
                <a:latin typeface="Arial"/>
                <a:cs typeface="Arial"/>
              </a:rPr>
              <a:t>August</a:t>
            </a:r>
            <a:r>
              <a:rPr dirty="0" sz="1100" spc="-25" b="1">
                <a:solidFill>
                  <a:srgbClr val="F10374"/>
                </a:solidFill>
                <a:latin typeface="Arial"/>
                <a:cs typeface="Arial"/>
              </a:rPr>
              <a:t> </a:t>
            </a:r>
            <a:r>
              <a:rPr dirty="0" sz="1100" spc="-10" b="1">
                <a:solidFill>
                  <a:srgbClr val="F10374"/>
                </a:solidFill>
                <a:latin typeface="Arial"/>
                <a:cs typeface="Arial"/>
              </a:rPr>
              <a:t>($92M)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10957259" y="5507812"/>
            <a:ext cx="3176270" cy="419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53820" marR="5080" indent="-1341755">
              <a:lnSpc>
                <a:spcPct val="136000"/>
              </a:lnSpc>
              <a:spcBef>
                <a:spcPts val="100"/>
              </a:spcBef>
            </a:pP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August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recorded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highest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monthly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sales,</a:t>
            </a:r>
            <a:r>
              <a:rPr dirty="0" sz="9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950">
                <a:solidFill>
                  <a:srgbClr val="E4DFDF"/>
                </a:solidFill>
                <a:latin typeface="Arial"/>
                <a:cs typeface="Arial"/>
              </a:rPr>
              <a:t>indicating</a:t>
            </a:r>
            <a:r>
              <a:rPr dirty="0" sz="950" spc="-20">
                <a:solidFill>
                  <a:srgbClr val="E4DFDF"/>
                </a:solidFill>
                <a:latin typeface="Arial"/>
                <a:cs typeface="Arial"/>
              </a:rPr>
              <a:t> peak </a:t>
            </a:r>
            <a:r>
              <a:rPr dirty="0" sz="950" spc="-10">
                <a:solidFill>
                  <a:srgbClr val="E4DFDF"/>
                </a:solidFill>
                <a:latin typeface="Arial"/>
                <a:cs typeface="Arial"/>
              </a:rPr>
              <a:t>demand.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9432" rIns="0" bIns="0" rtlCol="0" vert="horz">
            <a:spAutoFit/>
          </a:bodyPr>
          <a:lstStyle/>
          <a:p>
            <a:pPr marL="154305">
              <a:lnSpc>
                <a:spcPct val="100000"/>
              </a:lnSpc>
              <a:spcBef>
                <a:spcPts val="100"/>
              </a:spcBef>
            </a:pPr>
            <a:r>
              <a:rPr dirty="0" sz="2300"/>
              <a:t>Conclusion:</a:t>
            </a:r>
            <a:r>
              <a:rPr dirty="0" sz="2300" spc="-25"/>
              <a:t> </a:t>
            </a:r>
            <a:r>
              <a:rPr dirty="0" sz="2300"/>
              <a:t>Supporting</a:t>
            </a:r>
            <a:r>
              <a:rPr dirty="0" sz="2300" spc="-20"/>
              <a:t> </a:t>
            </a:r>
            <a:r>
              <a:rPr dirty="0" sz="2300"/>
              <a:t>Better</a:t>
            </a:r>
            <a:r>
              <a:rPr dirty="0" sz="2300" spc="-20"/>
              <a:t> </a:t>
            </a:r>
            <a:r>
              <a:rPr dirty="0" sz="2300"/>
              <a:t>Data</a:t>
            </a:r>
            <a:r>
              <a:rPr dirty="0" sz="2300" spc="-20"/>
              <a:t> </a:t>
            </a:r>
            <a:r>
              <a:rPr dirty="0" sz="2300" spc="-10"/>
              <a:t>Decisions</a:t>
            </a:r>
            <a:endParaRPr sz="2300"/>
          </a:p>
        </p:txBody>
      </p:sp>
      <p:grpSp>
        <p:nvGrpSpPr>
          <p:cNvPr id="4" name="object 4" descr=""/>
          <p:cNvGrpSpPr/>
          <p:nvPr/>
        </p:nvGrpSpPr>
        <p:grpSpPr>
          <a:xfrm>
            <a:off x="730328" y="2334336"/>
            <a:ext cx="7683500" cy="5153025"/>
            <a:chOff x="730328" y="2334336"/>
            <a:chExt cx="7683500" cy="5153025"/>
          </a:xfrm>
        </p:grpSpPr>
        <p:sp>
          <p:nvSpPr>
            <p:cNvPr id="5" name="object 5" descr=""/>
            <p:cNvSpPr/>
            <p:nvPr/>
          </p:nvSpPr>
          <p:spPr>
            <a:xfrm>
              <a:off x="734138" y="2338146"/>
              <a:ext cx="7675880" cy="5145405"/>
            </a:xfrm>
            <a:custGeom>
              <a:avLst/>
              <a:gdLst/>
              <a:ahLst/>
              <a:cxnLst/>
              <a:rect l="l" t="t" r="r" b="b"/>
              <a:pathLst>
                <a:path w="7675880" h="5145405">
                  <a:moveTo>
                    <a:pt x="7587640" y="0"/>
                  </a:moveTo>
                  <a:lnTo>
                    <a:pt x="88085" y="0"/>
                  </a:lnTo>
                  <a:lnTo>
                    <a:pt x="53935" y="6968"/>
                  </a:lnTo>
                  <a:lnTo>
                    <a:pt x="25921" y="25922"/>
                  </a:lnTo>
                  <a:lnTo>
                    <a:pt x="6968" y="53937"/>
                  </a:lnTo>
                  <a:lnTo>
                    <a:pt x="0" y="88087"/>
                  </a:lnTo>
                  <a:lnTo>
                    <a:pt x="0" y="5057076"/>
                  </a:lnTo>
                  <a:lnTo>
                    <a:pt x="6968" y="5091226"/>
                  </a:lnTo>
                  <a:lnTo>
                    <a:pt x="25921" y="5119241"/>
                  </a:lnTo>
                  <a:lnTo>
                    <a:pt x="53935" y="5138195"/>
                  </a:lnTo>
                  <a:lnTo>
                    <a:pt x="88085" y="5145163"/>
                  </a:lnTo>
                  <a:lnTo>
                    <a:pt x="7587640" y="5145163"/>
                  </a:lnTo>
                  <a:lnTo>
                    <a:pt x="7621788" y="5138195"/>
                  </a:lnTo>
                  <a:lnTo>
                    <a:pt x="7649798" y="5119241"/>
                  </a:lnTo>
                  <a:lnTo>
                    <a:pt x="7668748" y="5091226"/>
                  </a:lnTo>
                  <a:lnTo>
                    <a:pt x="7675714" y="5057076"/>
                  </a:lnTo>
                  <a:lnTo>
                    <a:pt x="7675714" y="88087"/>
                  </a:lnTo>
                  <a:lnTo>
                    <a:pt x="7668748" y="53937"/>
                  </a:lnTo>
                  <a:lnTo>
                    <a:pt x="7649798" y="25922"/>
                  </a:lnTo>
                  <a:lnTo>
                    <a:pt x="7621788" y="6968"/>
                  </a:lnTo>
                  <a:lnTo>
                    <a:pt x="7587640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734138" y="2338146"/>
              <a:ext cx="7675880" cy="5145405"/>
            </a:xfrm>
            <a:custGeom>
              <a:avLst/>
              <a:gdLst/>
              <a:ahLst/>
              <a:cxnLst/>
              <a:rect l="l" t="t" r="r" b="b"/>
              <a:pathLst>
                <a:path w="7675880" h="5145405">
                  <a:moveTo>
                    <a:pt x="0" y="88087"/>
                  </a:moveTo>
                  <a:lnTo>
                    <a:pt x="6968" y="53937"/>
                  </a:lnTo>
                  <a:lnTo>
                    <a:pt x="25921" y="25922"/>
                  </a:lnTo>
                  <a:lnTo>
                    <a:pt x="53935" y="6968"/>
                  </a:lnTo>
                  <a:lnTo>
                    <a:pt x="88085" y="0"/>
                  </a:lnTo>
                  <a:lnTo>
                    <a:pt x="7587640" y="0"/>
                  </a:lnTo>
                  <a:lnTo>
                    <a:pt x="7621788" y="6968"/>
                  </a:lnTo>
                  <a:lnTo>
                    <a:pt x="7649798" y="25922"/>
                  </a:lnTo>
                  <a:lnTo>
                    <a:pt x="7668748" y="53937"/>
                  </a:lnTo>
                  <a:lnTo>
                    <a:pt x="7675714" y="88087"/>
                  </a:lnTo>
                  <a:lnTo>
                    <a:pt x="7675714" y="5057076"/>
                  </a:lnTo>
                  <a:lnTo>
                    <a:pt x="7668748" y="5091226"/>
                  </a:lnTo>
                  <a:lnTo>
                    <a:pt x="7649798" y="5119241"/>
                  </a:lnTo>
                  <a:lnTo>
                    <a:pt x="7621788" y="5138195"/>
                  </a:lnTo>
                  <a:lnTo>
                    <a:pt x="7587640" y="5145163"/>
                  </a:lnTo>
                  <a:lnTo>
                    <a:pt x="88085" y="5145163"/>
                  </a:lnTo>
                  <a:lnTo>
                    <a:pt x="53935" y="5138195"/>
                  </a:lnTo>
                  <a:lnTo>
                    <a:pt x="25921" y="5119241"/>
                  </a:lnTo>
                  <a:lnTo>
                    <a:pt x="6968" y="5091226"/>
                  </a:lnTo>
                  <a:lnTo>
                    <a:pt x="0" y="5057076"/>
                  </a:lnTo>
                  <a:lnTo>
                    <a:pt x="0" y="88087"/>
                  </a:lnTo>
                  <a:close/>
                </a:path>
              </a:pathLst>
            </a:custGeom>
            <a:ln w="7619">
              <a:solidFill>
                <a:srgbClr val="961B54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41758" y="2345766"/>
              <a:ext cx="7660640" cy="5130165"/>
            </a:xfrm>
            <a:custGeom>
              <a:avLst/>
              <a:gdLst/>
              <a:ahLst/>
              <a:cxnLst/>
              <a:rect l="l" t="t" r="r" b="b"/>
              <a:pathLst>
                <a:path w="7660640" h="5130165">
                  <a:moveTo>
                    <a:pt x="7572349" y="0"/>
                  </a:moveTo>
                  <a:lnTo>
                    <a:pt x="88131" y="0"/>
                  </a:lnTo>
                  <a:lnTo>
                    <a:pt x="53964" y="6972"/>
                  </a:lnTo>
                  <a:lnTo>
                    <a:pt x="25935" y="25936"/>
                  </a:lnTo>
                  <a:lnTo>
                    <a:pt x="6971" y="53963"/>
                  </a:lnTo>
                  <a:lnTo>
                    <a:pt x="0" y="88125"/>
                  </a:lnTo>
                  <a:lnTo>
                    <a:pt x="0" y="5041798"/>
                  </a:lnTo>
                  <a:lnTo>
                    <a:pt x="6971" y="5075965"/>
                  </a:lnTo>
                  <a:lnTo>
                    <a:pt x="25935" y="5103991"/>
                  </a:lnTo>
                  <a:lnTo>
                    <a:pt x="53964" y="5122953"/>
                  </a:lnTo>
                  <a:lnTo>
                    <a:pt x="88131" y="5129923"/>
                  </a:lnTo>
                  <a:lnTo>
                    <a:pt x="7572349" y="5129923"/>
                  </a:lnTo>
                  <a:lnTo>
                    <a:pt x="7606516" y="5122953"/>
                  </a:lnTo>
                  <a:lnTo>
                    <a:pt x="7634543" y="5103991"/>
                  </a:lnTo>
                  <a:lnTo>
                    <a:pt x="7653504" y="5075965"/>
                  </a:lnTo>
                  <a:lnTo>
                    <a:pt x="7660474" y="5041798"/>
                  </a:lnTo>
                  <a:lnTo>
                    <a:pt x="7660474" y="88125"/>
                  </a:lnTo>
                  <a:lnTo>
                    <a:pt x="7653504" y="53963"/>
                  </a:lnTo>
                  <a:lnTo>
                    <a:pt x="7634543" y="25936"/>
                  </a:lnTo>
                  <a:lnTo>
                    <a:pt x="7606516" y="6972"/>
                  </a:lnTo>
                  <a:lnTo>
                    <a:pt x="7572349" y="0"/>
                  </a:lnTo>
                  <a:close/>
                </a:path>
              </a:pathLst>
            </a:custGeom>
            <a:solidFill>
              <a:srgbClr val="7D023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721438" y="1413764"/>
            <a:ext cx="7355205" cy="58502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64465">
              <a:lnSpc>
                <a:spcPct val="131300"/>
              </a:lnSpc>
              <a:spcBef>
                <a:spcPts val="100"/>
              </a:spcBef>
            </a:pP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This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Adidas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US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Analysis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project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provides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clear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useful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way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to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understand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find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opportunities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improve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retail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results.</a:t>
            </a: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80"/>
              </a:spcBef>
            </a:pPr>
            <a:endParaRPr sz="1650">
              <a:latin typeface="Arial"/>
              <a:cs typeface="Arial"/>
            </a:endParaRPr>
          </a:p>
          <a:p>
            <a:pPr marL="229870">
              <a:lnSpc>
                <a:spcPct val="100000"/>
              </a:lnSpc>
            </a:pP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Data-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Driven</a:t>
            </a:r>
            <a:r>
              <a:rPr dirty="0" sz="230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Insights</a:t>
            </a:r>
            <a:r>
              <a:rPr dirty="0" sz="2300" spc="-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Improve</a:t>
            </a:r>
            <a:r>
              <a:rPr dirty="0" sz="2300" spc="-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Strategy</a:t>
            </a:r>
            <a:endParaRPr sz="2300">
              <a:latin typeface="Arial"/>
              <a:cs typeface="Arial"/>
            </a:endParaRPr>
          </a:p>
          <a:p>
            <a:pPr marL="229870">
              <a:lnSpc>
                <a:spcPct val="100000"/>
              </a:lnSpc>
              <a:spcBef>
                <a:spcPts val="1639"/>
              </a:spcBef>
            </a:pP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Using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data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helps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create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better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smarter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business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strategies.</a:t>
            </a:r>
            <a:endParaRPr sz="1650">
              <a:latin typeface="Arial"/>
              <a:cs typeface="Arial"/>
            </a:endParaRPr>
          </a:p>
          <a:p>
            <a:pPr marL="229870">
              <a:lnSpc>
                <a:spcPct val="100000"/>
              </a:lnSpc>
              <a:spcBef>
                <a:spcPts val="1160"/>
              </a:spcBef>
            </a:pP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Optimized</a:t>
            </a:r>
            <a:r>
              <a:rPr dirty="0" sz="2300" spc="-3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Retail</a:t>
            </a:r>
            <a:r>
              <a:rPr dirty="0" sz="2300" spc="-3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Operations</a:t>
            </a:r>
            <a:endParaRPr sz="2300">
              <a:latin typeface="Arial"/>
              <a:cs typeface="Arial"/>
            </a:endParaRPr>
          </a:p>
          <a:p>
            <a:pPr marL="229870" marR="238125">
              <a:lnSpc>
                <a:spcPct val="131300"/>
              </a:lnSpc>
              <a:spcBef>
                <a:spcPts val="1019"/>
              </a:spcBef>
            </a:pP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insights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help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improve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retail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processes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such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as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inventory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management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sales</a:t>
            </a:r>
            <a:r>
              <a:rPr dirty="0" sz="1650" spc="-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planning.</a:t>
            </a:r>
            <a:endParaRPr sz="1650">
              <a:latin typeface="Arial"/>
              <a:cs typeface="Arial"/>
            </a:endParaRPr>
          </a:p>
          <a:p>
            <a:pPr marL="229870">
              <a:lnSpc>
                <a:spcPct val="100000"/>
              </a:lnSpc>
              <a:spcBef>
                <a:spcPts val="1200"/>
              </a:spcBef>
            </a:pP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Real-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Time</a:t>
            </a:r>
            <a:r>
              <a:rPr dirty="0" sz="2300" spc="-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Decision-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Making with Power</a:t>
            </a:r>
            <a:r>
              <a:rPr dirty="0" sz="2300" spc="-5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spc="-25" b="1">
                <a:solidFill>
                  <a:srgbClr val="E4DFDF"/>
                </a:solidFill>
                <a:latin typeface="Arial"/>
                <a:cs typeface="Arial"/>
              </a:rPr>
              <a:t>BI</a:t>
            </a:r>
            <a:endParaRPr sz="2300">
              <a:latin typeface="Arial"/>
              <a:cs typeface="Arial"/>
            </a:endParaRPr>
          </a:p>
          <a:p>
            <a:pPr marL="229870" marR="549275">
              <a:lnSpc>
                <a:spcPct val="131300"/>
              </a:lnSpc>
              <a:spcBef>
                <a:spcPts val="1019"/>
              </a:spcBef>
            </a:pP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The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dashboard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shows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updated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data,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making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it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easier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take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quick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and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accurate</a:t>
            </a:r>
            <a:r>
              <a:rPr dirty="0" sz="1650" spc="-3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decisions.</a:t>
            </a:r>
            <a:endParaRPr sz="1650">
              <a:latin typeface="Arial"/>
              <a:cs typeface="Arial"/>
            </a:endParaRPr>
          </a:p>
          <a:p>
            <a:pPr marL="229870">
              <a:lnSpc>
                <a:spcPct val="100000"/>
              </a:lnSpc>
              <a:spcBef>
                <a:spcPts val="1205"/>
              </a:spcBef>
            </a:pP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Strong</a:t>
            </a:r>
            <a:r>
              <a:rPr dirty="0" sz="230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Understanding</a:t>
            </a:r>
            <a:r>
              <a:rPr dirty="0" sz="230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b="1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2300" spc="-20" b="1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2300" spc="-10" b="1">
                <a:solidFill>
                  <a:srgbClr val="E4DFDF"/>
                </a:solidFill>
                <a:latin typeface="Arial"/>
                <a:cs typeface="Arial"/>
              </a:rPr>
              <a:t>Performance</a:t>
            </a:r>
            <a:endParaRPr sz="2300">
              <a:latin typeface="Arial"/>
              <a:cs typeface="Arial"/>
            </a:endParaRPr>
          </a:p>
          <a:p>
            <a:pPr marL="229870" marR="5080">
              <a:lnSpc>
                <a:spcPct val="131300"/>
              </a:lnSpc>
              <a:spcBef>
                <a:spcPts val="1015"/>
              </a:spcBef>
            </a:pP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It</a:t>
            </a:r>
            <a:r>
              <a:rPr dirty="0" sz="1650" spc="-1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provides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clear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view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of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how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different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regions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products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are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 performing,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helping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to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plan</a:t>
            </a:r>
            <a:r>
              <a:rPr dirty="0" sz="1650" spc="-25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improvements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>
                <a:solidFill>
                  <a:srgbClr val="E4DFDF"/>
                </a:solidFill>
                <a:latin typeface="Arial"/>
                <a:cs typeface="Arial"/>
              </a:rPr>
              <a:t>and</a:t>
            </a:r>
            <a:r>
              <a:rPr dirty="0" sz="1650" spc="-20">
                <a:solidFill>
                  <a:srgbClr val="E4DFDF"/>
                </a:solidFill>
                <a:latin typeface="Arial"/>
                <a:cs typeface="Arial"/>
              </a:rPr>
              <a:t> </a:t>
            </a:r>
            <a:r>
              <a:rPr dirty="0" sz="1650" spc="-10">
                <a:solidFill>
                  <a:srgbClr val="E4DFDF"/>
                </a:solidFill>
                <a:latin typeface="Arial"/>
                <a:cs typeface="Arial"/>
              </a:rPr>
              <a:t>growth.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242121">
              <a:alpha val="94900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38505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dirty="0" spc="-45"/>
              <a:t> </a:t>
            </a:r>
            <a:r>
              <a:rPr dirty="0" spc="-25"/>
              <a:t>You</a:t>
            </a: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9093" y="1622590"/>
            <a:ext cx="8502700" cy="66070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2025-12-01T18:07:15Z</dcterms:created>
  <dcterms:modified xsi:type="dcterms:W3CDTF">2025-12-01T18:07:15Z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2025-12-01T00:00:00Z</vt:filetime>
  </property>
  <property fmtid="{D5CDD505-2E9C-101B-9397-08002B2CF9AE}" pid="3" name="LastSaved">
    <vt:filetime>2025-12-01T00:00:00Z</vt:filetime>
  </property>
  <property fmtid="{D5CDD505-2E9C-101B-9397-08002B2CF9AE}" pid="4" name="Producer">
    <vt:lpwstr>3-Heights(TM) PDF Security Shell 4.8.25.2 (http://www.pdf-tools.com)</vt:lpwstr>
  </property>
</Properties>
</file>